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3" r:id="rId1"/>
  </p:sldMasterIdLst>
  <p:notesMasterIdLst>
    <p:notesMasterId r:id="rId33"/>
  </p:notesMasterIdLst>
  <p:handoutMasterIdLst>
    <p:handoutMasterId r:id="rId34"/>
  </p:handoutMasterIdLst>
  <p:sldIdLst>
    <p:sldId id="264" r:id="rId2"/>
    <p:sldId id="265" r:id="rId3"/>
    <p:sldId id="271" r:id="rId4"/>
    <p:sldId id="273" r:id="rId5"/>
    <p:sldId id="274" r:id="rId6"/>
    <p:sldId id="266" r:id="rId7"/>
    <p:sldId id="267" r:id="rId8"/>
    <p:sldId id="275" r:id="rId9"/>
    <p:sldId id="280" r:id="rId10"/>
    <p:sldId id="268" r:id="rId11"/>
    <p:sldId id="276" r:id="rId12"/>
    <p:sldId id="279" r:id="rId13"/>
    <p:sldId id="282" r:id="rId14"/>
    <p:sldId id="278" r:id="rId15"/>
    <p:sldId id="281" r:id="rId16"/>
    <p:sldId id="270" r:id="rId17"/>
    <p:sldId id="277" r:id="rId18"/>
    <p:sldId id="269" r:id="rId19"/>
    <p:sldId id="283" r:id="rId20"/>
    <p:sldId id="284" r:id="rId21"/>
    <p:sldId id="285" r:id="rId22"/>
    <p:sldId id="293" r:id="rId23"/>
    <p:sldId id="286" r:id="rId24"/>
    <p:sldId id="288" r:id="rId25"/>
    <p:sldId id="289" r:id="rId26"/>
    <p:sldId id="287" r:id="rId27"/>
    <p:sldId id="290" r:id="rId28"/>
    <p:sldId id="291" r:id="rId29"/>
    <p:sldId id="295" r:id="rId30"/>
    <p:sldId id="292" r:id="rId31"/>
    <p:sldId id="258" r:id="rId32"/>
  </p:sldIdLst>
  <p:sldSz cx="9144000" cy="6858000" type="screen4x3"/>
  <p:notesSz cx="6858000" cy="9144000"/>
  <p:defaultTextStyle>
    <a:defPPr>
      <a:defRPr lang="ja-JP"/>
    </a:defPPr>
    <a:lvl1pPr algn="l" rtl="0" fontAlgn="base">
      <a:spcBef>
        <a:spcPct val="0"/>
      </a:spcBef>
      <a:spcAft>
        <a:spcPct val="0"/>
      </a:spcAft>
      <a:defRPr kumimoji="1" sz="2400" kern="1200">
        <a:solidFill>
          <a:schemeClr val="bg1"/>
        </a:solidFill>
        <a:latin typeface="Arial" charset="0"/>
        <a:ea typeface="ＭＳ ゴシック" pitchFamily="49" charset="-128"/>
        <a:cs typeface="+mn-cs"/>
      </a:defRPr>
    </a:lvl1pPr>
    <a:lvl2pPr marL="457200" algn="l" rtl="0" fontAlgn="base">
      <a:spcBef>
        <a:spcPct val="0"/>
      </a:spcBef>
      <a:spcAft>
        <a:spcPct val="0"/>
      </a:spcAft>
      <a:defRPr kumimoji="1" sz="2400" kern="1200">
        <a:solidFill>
          <a:schemeClr val="bg1"/>
        </a:solidFill>
        <a:latin typeface="Arial" charset="0"/>
        <a:ea typeface="ＭＳ ゴシック" pitchFamily="49" charset="-128"/>
        <a:cs typeface="+mn-cs"/>
      </a:defRPr>
    </a:lvl2pPr>
    <a:lvl3pPr marL="914400" algn="l" rtl="0" fontAlgn="base">
      <a:spcBef>
        <a:spcPct val="0"/>
      </a:spcBef>
      <a:spcAft>
        <a:spcPct val="0"/>
      </a:spcAft>
      <a:defRPr kumimoji="1" sz="2400" kern="1200">
        <a:solidFill>
          <a:schemeClr val="bg1"/>
        </a:solidFill>
        <a:latin typeface="Arial" charset="0"/>
        <a:ea typeface="ＭＳ ゴシック" pitchFamily="49" charset="-128"/>
        <a:cs typeface="+mn-cs"/>
      </a:defRPr>
    </a:lvl3pPr>
    <a:lvl4pPr marL="1371600" algn="l" rtl="0" fontAlgn="base">
      <a:spcBef>
        <a:spcPct val="0"/>
      </a:spcBef>
      <a:spcAft>
        <a:spcPct val="0"/>
      </a:spcAft>
      <a:defRPr kumimoji="1" sz="2400" kern="1200">
        <a:solidFill>
          <a:schemeClr val="bg1"/>
        </a:solidFill>
        <a:latin typeface="Arial" charset="0"/>
        <a:ea typeface="ＭＳ ゴシック" pitchFamily="49" charset="-128"/>
        <a:cs typeface="+mn-cs"/>
      </a:defRPr>
    </a:lvl4pPr>
    <a:lvl5pPr marL="1828800" algn="l" rtl="0" fontAlgn="base">
      <a:spcBef>
        <a:spcPct val="0"/>
      </a:spcBef>
      <a:spcAft>
        <a:spcPct val="0"/>
      </a:spcAft>
      <a:defRPr kumimoji="1" sz="2400" kern="1200">
        <a:solidFill>
          <a:schemeClr val="bg1"/>
        </a:solidFill>
        <a:latin typeface="Arial" charset="0"/>
        <a:ea typeface="ＭＳ ゴシック" pitchFamily="49" charset="-128"/>
        <a:cs typeface="+mn-cs"/>
      </a:defRPr>
    </a:lvl5pPr>
    <a:lvl6pPr marL="2286000" algn="l" defTabSz="914400" rtl="0" eaLnBrk="1" latinLnBrk="0" hangingPunct="1">
      <a:defRPr kumimoji="1" sz="2400" kern="1200">
        <a:solidFill>
          <a:schemeClr val="bg1"/>
        </a:solidFill>
        <a:latin typeface="Arial" charset="0"/>
        <a:ea typeface="ＭＳ ゴシック" pitchFamily="49" charset="-128"/>
        <a:cs typeface="+mn-cs"/>
      </a:defRPr>
    </a:lvl6pPr>
    <a:lvl7pPr marL="2743200" algn="l" defTabSz="914400" rtl="0" eaLnBrk="1" latinLnBrk="0" hangingPunct="1">
      <a:defRPr kumimoji="1" sz="2400" kern="1200">
        <a:solidFill>
          <a:schemeClr val="bg1"/>
        </a:solidFill>
        <a:latin typeface="Arial" charset="0"/>
        <a:ea typeface="ＭＳ ゴシック" pitchFamily="49" charset="-128"/>
        <a:cs typeface="+mn-cs"/>
      </a:defRPr>
    </a:lvl7pPr>
    <a:lvl8pPr marL="3200400" algn="l" defTabSz="914400" rtl="0" eaLnBrk="1" latinLnBrk="0" hangingPunct="1">
      <a:defRPr kumimoji="1" sz="2400" kern="1200">
        <a:solidFill>
          <a:schemeClr val="bg1"/>
        </a:solidFill>
        <a:latin typeface="Arial" charset="0"/>
        <a:ea typeface="ＭＳ ゴシック" pitchFamily="49" charset="-128"/>
        <a:cs typeface="+mn-cs"/>
      </a:defRPr>
    </a:lvl8pPr>
    <a:lvl9pPr marL="3657600" algn="l" defTabSz="914400" rtl="0" eaLnBrk="1" latinLnBrk="0" hangingPunct="1">
      <a:defRPr kumimoji="1" sz="2400" kern="1200">
        <a:solidFill>
          <a:schemeClr val="bg1"/>
        </a:solidFill>
        <a:latin typeface="Arial" charset="0"/>
        <a:ea typeface="ＭＳ ゴシック" pitchFamily="49"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BFF"/>
    <a:srgbClr val="1ACC06"/>
    <a:srgbClr val="FC4F57"/>
    <a:srgbClr val="FC3E4F"/>
    <a:srgbClr val="0C419A"/>
    <a:srgbClr val="FFFF57"/>
    <a:srgbClr val="FFFF00"/>
    <a:srgbClr val="EDF977"/>
    <a:srgbClr val="E8F854"/>
    <a:srgbClr val="F2F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0" autoAdjust="0"/>
    <p:restoredTop sz="92762" autoAdjust="0"/>
  </p:normalViewPr>
  <p:slideViewPr>
    <p:cSldViewPr>
      <p:cViewPr varScale="1">
        <p:scale>
          <a:sx n="113" d="100"/>
          <a:sy n="113" d="100"/>
        </p:scale>
        <p:origin x="-816" y="-96"/>
      </p:cViewPr>
      <p:guideLst>
        <p:guide orient="horz" pos="2160"/>
        <p:guide pos="2880"/>
      </p:guideLst>
    </p:cSldViewPr>
  </p:slideViewPr>
  <p:outlineViewPr>
    <p:cViewPr>
      <p:scale>
        <a:sx n="100" d="100"/>
        <a:sy n="100" d="100"/>
      </p:scale>
      <p:origin x="0" y="147992"/>
    </p:cViewPr>
  </p:outlineViewPr>
  <p:notesTextViewPr>
    <p:cViewPr>
      <p:scale>
        <a:sx n="100" d="100"/>
        <a:sy n="100" d="100"/>
      </p:scale>
      <p:origin x="0" y="0"/>
    </p:cViewPr>
  </p:notesTextViewPr>
  <p:sorterViewPr>
    <p:cViewPr>
      <p:scale>
        <a:sx n="66" d="100"/>
        <a:sy n="66" d="100"/>
      </p:scale>
      <p:origin x="0" y="0"/>
    </p:cViewPr>
  </p:sorterViewPr>
  <p:notesViewPr>
    <p:cSldViewPr>
      <p:cViewPr>
        <p:scale>
          <a:sx n="93" d="100"/>
          <a:sy n="93" d="100"/>
        </p:scale>
        <p:origin x="-22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ja-JP"/>
          </a:p>
        </p:txBody>
      </p:sp>
      <p:sp>
        <p:nvSpPr>
          <p:cNvPr id="104451" name="Rectangle 3"/>
          <p:cNvSpPr>
            <a:spLocks noGrp="1" noChangeArrowheads="1"/>
          </p:cNvSpPr>
          <p:nvPr>
            <p:ph type="dt" sz="quarter"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ja-JP"/>
          </a:p>
        </p:txBody>
      </p:sp>
      <p:sp>
        <p:nvSpPr>
          <p:cNvPr id="104452" name="Rectangle 4"/>
          <p:cNvSpPr>
            <a:spLocks noGrp="1" noChangeArrowheads="1"/>
          </p:cNvSpPr>
          <p:nvPr>
            <p:ph type="ftr" sz="quarter" idx="2"/>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ja-JP"/>
          </a:p>
        </p:txBody>
      </p:sp>
      <p:sp>
        <p:nvSpPr>
          <p:cNvPr id="104453" name="Rectangle 5"/>
          <p:cNvSpPr>
            <a:spLocks noGrp="1" noChangeArrowheads="1"/>
          </p:cNvSpPr>
          <p:nvPr>
            <p:ph type="sldNum" sz="quarter" idx="3"/>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07DD88D5-864B-4181-82C6-A9037701FAE6}" type="slidenum">
              <a:rPr lang="en-US" altLang="ja-JP"/>
              <a:pPr>
                <a:defRPr/>
              </a:pPr>
              <a:t>‹#›</a:t>
            </a:fld>
            <a:endParaRPr lang="en-US" altLang="ja-JP"/>
          </a:p>
        </p:txBody>
      </p:sp>
    </p:spTree>
    <p:extLst>
      <p:ext uri="{BB962C8B-B14F-4D97-AF65-F5344CB8AC3E}">
        <p14:creationId xmlns:p14="http://schemas.microsoft.com/office/powerpoint/2010/main" val="80598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en-US" altLang="ja-JP"/>
          </a:p>
        </p:txBody>
      </p:sp>
      <p:sp>
        <p:nvSpPr>
          <p:cNvPr id="25603"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endParaRPr lang="en-US" altLang="ja-JP"/>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5606"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en-US" altLang="ja-JP"/>
          </a:p>
        </p:txBody>
      </p:sp>
      <p:sp>
        <p:nvSpPr>
          <p:cNvPr id="25607"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CC160987-18DA-4233-8328-7BC48862036B}" type="slidenum">
              <a:rPr lang="en-US" altLang="ja-JP"/>
              <a:pPr>
                <a:defRPr/>
              </a:pPr>
              <a:t>‹#›</a:t>
            </a:fld>
            <a:endParaRPr lang="en-US" altLang="ja-JP"/>
          </a:p>
        </p:txBody>
      </p:sp>
    </p:spTree>
    <p:extLst>
      <p:ext uri="{BB962C8B-B14F-4D97-AF65-F5344CB8AC3E}">
        <p14:creationId xmlns:p14="http://schemas.microsoft.com/office/powerpoint/2010/main" val="22483591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 イメージ プレースホルダ 1"/>
          <p:cNvSpPr>
            <a:spLocks noGrp="1" noRot="1" noChangeAspect="1" noTextEdit="1"/>
          </p:cNvSpPr>
          <p:nvPr>
            <p:ph type="sldImg"/>
          </p:nvPr>
        </p:nvSpPr>
        <p:spPr>
          <a:ln/>
        </p:spPr>
      </p:sp>
      <p:sp>
        <p:nvSpPr>
          <p:cNvPr id="9219" name="ノート プレースホルダ 2"/>
          <p:cNvSpPr>
            <a:spLocks noGrp="1"/>
          </p:cNvSpPr>
          <p:nvPr>
            <p:ph type="body" idx="1"/>
          </p:nvPr>
        </p:nvSpPr>
        <p:spPr>
          <a:noFill/>
        </p:spPr>
        <p:txBody>
          <a:bodyPr/>
          <a:lstStyle/>
          <a:p>
            <a:r>
              <a:rPr lang="en-US" altLang="ja-JP" dirty="0" err="1" smtClean="0"/>
              <a:t>yufengdai@itpcas.ac.cn</a:t>
            </a:r>
            <a:endParaRPr lang="ja-JP" altLang="en-US" dirty="0"/>
          </a:p>
        </p:txBody>
      </p:sp>
      <p:sp>
        <p:nvSpPr>
          <p:cNvPr id="9220" name="スライド番号プレースホルダ 3"/>
          <p:cNvSpPr>
            <a:spLocks noGrp="1"/>
          </p:cNvSpPr>
          <p:nvPr>
            <p:ph type="sldNum" sz="quarter" idx="5"/>
          </p:nvPr>
        </p:nvSpPr>
        <p:spPr>
          <a:noFill/>
          <a:ln>
            <a:miter lim="800000"/>
            <a:headEnd/>
            <a:tailEnd/>
          </a:ln>
        </p:spPr>
        <p:txBody>
          <a:bodyPr/>
          <a:lstStyle/>
          <a:p>
            <a:fld id="{2C79838C-B4EC-43EE-9254-2FDD165A15AD}" type="slidenum">
              <a:rPr lang="en-US" altLang="ja-JP" smtClean="0">
                <a:latin typeface="Arial" charset="0"/>
              </a:rPr>
              <a:pPr/>
              <a:t>1</a:t>
            </a:fld>
            <a:endParaRPr lang="en-US" altLang="ja-JP">
              <a:latin typeface="Arial" charset="0"/>
            </a:endParaRPr>
          </a:p>
        </p:txBody>
      </p:sp>
    </p:spTree>
    <p:extLst>
      <p:ext uri="{BB962C8B-B14F-4D97-AF65-F5344CB8AC3E}">
        <p14:creationId xmlns:p14="http://schemas.microsoft.com/office/powerpoint/2010/main" val="3517877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http://pathfinder88.blog.163.com/blog/static/16828525820115297381053/</a:t>
            </a:r>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28</a:t>
            </a:fld>
            <a:endParaRPr lang="en-US" altLang="ja-JP"/>
          </a:p>
        </p:txBody>
      </p:sp>
    </p:spTree>
    <p:extLst>
      <p:ext uri="{BB962C8B-B14F-4D97-AF65-F5344CB8AC3E}">
        <p14:creationId xmlns:p14="http://schemas.microsoft.com/office/powerpoint/2010/main" val="25693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http://pathfinder88.blog.163.com/blog/static/16828525820115297381053/</a:t>
            </a:r>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29</a:t>
            </a:fld>
            <a:endParaRPr lang="en-US" altLang="ja-JP"/>
          </a:p>
        </p:txBody>
      </p:sp>
    </p:spTree>
    <p:extLst>
      <p:ext uri="{BB962C8B-B14F-4D97-AF65-F5344CB8AC3E}">
        <p14:creationId xmlns:p14="http://schemas.microsoft.com/office/powerpoint/2010/main" val="3489550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 1"/>
          <p:cNvSpPr>
            <a:spLocks noGrp="1" noRot="1" noChangeAspect="1" noTextEdit="1"/>
          </p:cNvSpPr>
          <p:nvPr>
            <p:ph type="sldImg"/>
          </p:nvPr>
        </p:nvSpPr>
        <p:spPr>
          <a:ln/>
        </p:spPr>
      </p:sp>
      <p:sp>
        <p:nvSpPr>
          <p:cNvPr id="11267" name="ノート プレースホルダ 2"/>
          <p:cNvSpPr>
            <a:spLocks noGrp="1"/>
          </p:cNvSpPr>
          <p:nvPr>
            <p:ph type="body" idx="1"/>
          </p:nvPr>
        </p:nvSpPr>
        <p:spPr>
          <a:noFill/>
        </p:spPr>
        <p:txBody>
          <a:bodyPr/>
          <a:lstStyle/>
          <a:p>
            <a:endParaRPr lang="ja-JP" altLang="en-US"/>
          </a:p>
        </p:txBody>
      </p:sp>
      <p:sp>
        <p:nvSpPr>
          <p:cNvPr id="11268" name="スライド番号プレースホルダ 3"/>
          <p:cNvSpPr>
            <a:spLocks noGrp="1"/>
          </p:cNvSpPr>
          <p:nvPr>
            <p:ph type="sldNum" sz="quarter" idx="5"/>
          </p:nvPr>
        </p:nvSpPr>
        <p:spPr>
          <a:noFill/>
          <a:ln>
            <a:miter lim="800000"/>
            <a:headEnd/>
            <a:tailEnd/>
          </a:ln>
        </p:spPr>
        <p:txBody>
          <a:bodyPr/>
          <a:lstStyle/>
          <a:p>
            <a:fld id="{941B73E4-A275-4637-B98D-6335462E61E2}" type="slidenum">
              <a:rPr lang="en-US" altLang="ja-JP" smtClean="0">
                <a:latin typeface="Arial" charset="0"/>
              </a:rPr>
              <a:pPr/>
              <a:t>31</a:t>
            </a:fld>
            <a:endParaRPr lang="en-US" altLang="ja-JP">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see what are scientific discoveries by the curiosity rover. No.1. It found some key ingredients for life, such as carbon, hydrogen, oxygen ,phosphorous and sulfur. No. 2, it found organic molecules. No. 3, It found methane. It observe 10 fold increase in </a:t>
            </a:r>
            <a:r>
              <a:rPr lang="en-US" baseline="0" dirty="0" err="1"/>
              <a:t>methand</a:t>
            </a:r>
            <a:r>
              <a:rPr lang="en-US" baseline="0" dirty="0"/>
              <a:t> over a 2-month period. This is very exciting because methane is the very evidence of early life. </a:t>
            </a:r>
            <a:endParaRPr lang="en-US" dirty="0"/>
          </a:p>
        </p:txBody>
      </p:sp>
      <p:sp>
        <p:nvSpPr>
          <p:cNvPr id="4" name="Slide Number Placeholder 3"/>
          <p:cNvSpPr>
            <a:spLocks noGrp="1"/>
          </p:cNvSpPr>
          <p:nvPr>
            <p:ph type="sldNum" sz="quarter" idx="10"/>
          </p:nvPr>
        </p:nvSpPr>
        <p:spPr/>
        <p:txBody>
          <a:bodyPr/>
          <a:lstStyle/>
          <a:p>
            <a:fld id="{4E5386CC-76AE-42A1-8C47-02801CDFA1D8}" type="slidenum">
              <a:rPr lang="en-US" smtClean="0"/>
              <a:t>5</a:t>
            </a:fld>
            <a:endParaRPr lang="en-US"/>
          </a:p>
        </p:txBody>
      </p:sp>
    </p:spTree>
    <p:extLst>
      <p:ext uri="{BB962C8B-B14F-4D97-AF65-F5344CB8AC3E}">
        <p14:creationId xmlns:p14="http://schemas.microsoft.com/office/powerpoint/2010/main" val="16844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smtClean="0">
                <a:solidFill>
                  <a:schemeClr val="tx1"/>
                </a:solidFill>
                <a:latin typeface="Times New Roman" pitchFamily="18" charset="0"/>
                <a:ea typeface="ＭＳ Ｐ明朝" pitchFamily="18" charset="-128"/>
                <a:cs typeface="+mn-cs"/>
              </a:rPr>
              <a:t>10 Steps to Learn Anything Quickly</a:t>
            </a:r>
          </a:p>
          <a:p>
            <a:r>
              <a:rPr kumimoji="1" lang="en-US" sz="1200" kern="1200" dirty="0" smtClean="0">
                <a:solidFill>
                  <a:schemeClr val="tx1"/>
                </a:solidFill>
                <a:latin typeface="Times New Roman" pitchFamily="18" charset="0"/>
                <a:ea typeface="ＭＳ Ｐ明朝" pitchFamily="18" charset="-128"/>
                <a:cs typeface="+mn-cs"/>
              </a:rPr>
              <a:t>bought</a:t>
            </a:r>
            <a:r>
              <a:rPr kumimoji="1" lang="en-US" sz="1200" kern="1200" baseline="0" dirty="0" smtClean="0">
                <a:solidFill>
                  <a:schemeClr val="tx1"/>
                </a:solidFill>
                <a:latin typeface="Times New Roman" pitchFamily="18" charset="0"/>
                <a:ea typeface="ＭＳ Ｐ明朝" pitchFamily="18" charset="-128"/>
                <a:cs typeface="+mn-cs"/>
              </a:rPr>
              <a:t> on 2016-6-8 for 99 USD</a:t>
            </a:r>
          </a:p>
          <a:p>
            <a:r>
              <a:rPr kumimoji="1" lang="en-US" sz="1200" kern="1200" baseline="0" dirty="0" smtClean="0">
                <a:solidFill>
                  <a:schemeClr val="tx1"/>
                </a:solidFill>
                <a:latin typeface="Times New Roman" pitchFamily="18" charset="0"/>
                <a:ea typeface="ＭＳ Ｐ明朝" pitchFamily="18" charset="-128"/>
                <a:cs typeface="+mn-cs"/>
              </a:rPr>
              <a:t>may request author for updates.</a:t>
            </a:r>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9</a:t>
            </a:fld>
            <a:endParaRPr lang="en-US" altLang="ja-JP"/>
          </a:p>
        </p:txBody>
      </p:sp>
    </p:spTree>
    <p:extLst>
      <p:ext uri="{BB962C8B-B14F-4D97-AF65-F5344CB8AC3E}">
        <p14:creationId xmlns:p14="http://schemas.microsoft.com/office/powerpoint/2010/main" val="229202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14</a:t>
            </a:fld>
            <a:endParaRPr lang="en-US" altLang="ja-JP"/>
          </a:p>
        </p:txBody>
      </p:sp>
    </p:spTree>
    <p:extLst>
      <p:ext uri="{BB962C8B-B14F-4D97-AF65-F5344CB8AC3E}">
        <p14:creationId xmlns:p14="http://schemas.microsoft.com/office/powerpoint/2010/main" val="36814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15</a:t>
            </a:fld>
            <a:endParaRPr lang="en-US" altLang="ja-JP"/>
          </a:p>
        </p:txBody>
      </p:sp>
    </p:spTree>
    <p:extLst>
      <p:ext uri="{BB962C8B-B14F-4D97-AF65-F5344CB8AC3E}">
        <p14:creationId xmlns:p14="http://schemas.microsoft.com/office/powerpoint/2010/main" val="248162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gfs</a:t>
            </a:r>
            <a:r>
              <a:rPr lang="en-US" dirty="0" smtClean="0"/>
              <a:t> 4 has 0.5 resolution;</a:t>
            </a:r>
          </a:p>
          <a:p>
            <a:r>
              <a:rPr lang="en-US" dirty="0" err="1" smtClean="0"/>
              <a:t>gfs</a:t>
            </a:r>
            <a:r>
              <a:rPr lang="en-US" baseline="0" dirty="0" smtClean="0"/>
              <a:t> 3 has </a:t>
            </a:r>
            <a:r>
              <a:rPr lang="en-US" baseline="0" smtClean="0"/>
              <a:t>1.0 resolution.</a:t>
            </a:r>
            <a:endParaRPr lang="en-US"/>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16</a:t>
            </a:fld>
            <a:endParaRPr lang="en-US" altLang="ja-JP"/>
          </a:p>
        </p:txBody>
      </p:sp>
    </p:spTree>
    <p:extLst>
      <p:ext uri="{BB962C8B-B14F-4D97-AF65-F5344CB8AC3E}">
        <p14:creationId xmlns:p14="http://schemas.microsoft.com/office/powerpoint/2010/main" val="286592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bold to ask stupid questions. no one knows everything</a:t>
            </a:r>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17</a:t>
            </a:fld>
            <a:endParaRPr lang="en-US" altLang="ja-JP"/>
          </a:p>
        </p:txBody>
      </p:sp>
    </p:spTree>
    <p:extLst>
      <p:ext uri="{BB962C8B-B14F-4D97-AF65-F5344CB8AC3E}">
        <p14:creationId xmlns:p14="http://schemas.microsoft.com/office/powerpoint/2010/main" val="319155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python_CMI</a:t>
            </a:r>
            <a:r>
              <a:rPr lang="en-US" baseline="0" dirty="0" smtClean="0"/>
              <a:t> folder</a:t>
            </a:r>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22</a:t>
            </a:fld>
            <a:endParaRPr lang="en-US" altLang="ja-JP"/>
          </a:p>
        </p:txBody>
      </p:sp>
    </p:spTree>
    <p:extLst>
      <p:ext uri="{BB962C8B-B14F-4D97-AF65-F5344CB8AC3E}">
        <p14:creationId xmlns:p14="http://schemas.microsoft.com/office/powerpoint/2010/main" val="1369384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160987-18DA-4233-8328-7BC48862036B}" type="slidenum">
              <a:rPr lang="en-US" altLang="ja-JP" smtClean="0"/>
              <a:pPr>
                <a:defRPr/>
              </a:pPr>
              <a:t>26</a:t>
            </a:fld>
            <a:endParaRPr lang="en-US" altLang="ja-JP"/>
          </a:p>
        </p:txBody>
      </p:sp>
    </p:spTree>
    <p:extLst>
      <p:ext uri="{BB962C8B-B14F-4D97-AF65-F5344CB8AC3E}">
        <p14:creationId xmlns:p14="http://schemas.microsoft.com/office/powerpoint/2010/main" val="17223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Opening Title">
    <p:spTree>
      <p:nvGrpSpPr>
        <p:cNvPr id="1" name=""/>
        <p:cNvGrpSpPr/>
        <p:nvPr/>
      </p:nvGrpSpPr>
      <p:grpSpPr>
        <a:xfrm>
          <a:off x="0" y="0"/>
          <a:ext cx="0" cy="0"/>
          <a:chOff x="0" y="0"/>
          <a:chExt cx="0" cy="0"/>
        </a:xfrm>
      </p:grpSpPr>
      <p:pic>
        <p:nvPicPr>
          <p:cNvPr id="4" name="図 10" descr="wnilogo_always01.emf"/>
          <p:cNvPicPr>
            <a:picLocks noChangeAspect="1"/>
          </p:cNvPicPr>
          <p:nvPr userDrawn="1"/>
        </p:nvPicPr>
        <p:blipFill>
          <a:blip r:embed="rId2"/>
          <a:srcRect/>
          <a:stretch>
            <a:fillRect/>
          </a:stretch>
        </p:blipFill>
        <p:spPr bwMode="auto">
          <a:xfrm>
            <a:off x="2160588" y="5411788"/>
            <a:ext cx="4822825" cy="969962"/>
          </a:xfrm>
          <a:prstGeom prst="rect">
            <a:avLst/>
          </a:prstGeom>
          <a:noFill/>
          <a:ln w="9525">
            <a:noFill/>
            <a:miter lim="800000"/>
            <a:headEnd/>
            <a:tailEnd/>
          </a:ln>
        </p:spPr>
      </p:pic>
      <p:sp>
        <p:nvSpPr>
          <p:cNvPr id="2" name="タイトル 1"/>
          <p:cNvSpPr>
            <a:spLocks noGrp="1"/>
          </p:cNvSpPr>
          <p:nvPr>
            <p:ph type="ctrTitle"/>
          </p:nvPr>
        </p:nvSpPr>
        <p:spPr>
          <a:xfrm>
            <a:off x="685800" y="2130425"/>
            <a:ext cx="7772400" cy="1470025"/>
          </a:xfrm>
        </p:spPr>
        <p:txBody>
          <a:bodyPr/>
          <a:lstStyle>
            <a:lvl1pPr algn="ctr">
              <a:defRPr sz="3600" b="1">
                <a:solidFill>
                  <a:srgbClr val="0C419A"/>
                </a:solidFill>
              </a:defRPr>
            </a:lvl1pPr>
          </a:lstStyle>
          <a:p>
            <a:r>
              <a:rPr lang="ja-JP" altLang="en-US" dirty="0"/>
              <a:t>マスタ タイトルの書式設定</a:t>
            </a:r>
          </a:p>
        </p:txBody>
      </p:sp>
      <p:sp>
        <p:nvSpPr>
          <p:cNvPr id="3" name="サブタイトル 2"/>
          <p:cNvSpPr>
            <a:spLocks noGrp="1"/>
          </p:cNvSpPr>
          <p:nvPr>
            <p:ph type="subTitle" idx="1"/>
          </p:nvPr>
        </p:nvSpPr>
        <p:spPr>
          <a:xfrm>
            <a:off x="1371600" y="3886200"/>
            <a:ext cx="6400800" cy="1270992"/>
          </a:xfrm>
        </p:spPr>
        <p:txBody>
          <a:bodyPr>
            <a:normAutofit/>
          </a:bodyPr>
          <a:lstStyle>
            <a:lvl1pPr marL="0" indent="0" algn="ctr">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a:t>マスタ サブタイトルの書式設定</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iddle Pages">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ja-JP" altLang="en-US"/>
              <a:t>マスタ タイトルの書式設定</a:t>
            </a:r>
          </a:p>
        </p:txBody>
      </p:sp>
      <p:sp>
        <p:nvSpPr>
          <p:cNvPr id="3" name="コンテンツ プレースホルダ 2"/>
          <p:cNvSpPr>
            <a:spLocks noGrp="1"/>
          </p:cNvSpPr>
          <p:nvPr>
            <p:ph idx="1"/>
          </p:nvPr>
        </p:nvSpPr>
        <p:spPr/>
        <p:txBody>
          <a:bodyPr/>
          <a:lstStyle>
            <a:lvl1pPr>
              <a:buClr>
                <a:srgbClr val="0C419A"/>
              </a:buClr>
              <a:buFont typeface="Calibri" pitchFamily="34" charset="0"/>
              <a:buChar char="●"/>
              <a:defRPr>
                <a:solidFill>
                  <a:schemeClr val="tx1">
                    <a:lumMod val="85000"/>
                    <a:lumOff val="15000"/>
                  </a:schemeClr>
                </a:solidFill>
                <a:latin typeface="Times New Roman" panose="02020603050405020304" pitchFamily="18" charset="0"/>
                <a:cs typeface="Times New Roman" panose="02020603050405020304" pitchFamily="18" charset="0"/>
              </a:defRPr>
            </a:lvl1pPr>
            <a:lvl2pPr>
              <a:defRPr>
                <a:solidFill>
                  <a:schemeClr val="tx1">
                    <a:lumMod val="85000"/>
                    <a:lumOff val="15000"/>
                  </a:schemeClr>
                </a:solidFill>
                <a:latin typeface="Times New Roman" panose="02020603050405020304" pitchFamily="18" charset="0"/>
                <a:cs typeface="Times New Roman" panose="02020603050405020304" pitchFamily="18" charset="0"/>
              </a:defRPr>
            </a:lvl2pPr>
            <a:lvl3pPr>
              <a:defRPr>
                <a:solidFill>
                  <a:schemeClr val="tx1">
                    <a:lumMod val="85000"/>
                    <a:lumOff val="15000"/>
                  </a:schemeClr>
                </a:solidFill>
                <a:latin typeface="Times New Roman" panose="02020603050405020304" pitchFamily="18" charset="0"/>
                <a:cs typeface="Times New Roman" panose="02020603050405020304" pitchFamily="18" charset="0"/>
              </a:defRPr>
            </a:lvl3pPr>
            <a:lvl4pPr>
              <a:defRPr>
                <a:solidFill>
                  <a:schemeClr val="tx1">
                    <a:lumMod val="85000"/>
                    <a:lumOff val="15000"/>
                  </a:schemeClr>
                </a:solidFill>
                <a:latin typeface="Times New Roman" panose="02020603050405020304" pitchFamily="18" charset="0"/>
                <a:cs typeface="Times New Roman" panose="02020603050405020304" pitchFamily="18" charset="0"/>
              </a:defRPr>
            </a:lvl4pPr>
            <a:lvl5pPr>
              <a:defRPr>
                <a:solidFill>
                  <a:schemeClr val="tx1">
                    <a:lumMod val="85000"/>
                    <a:lumOff val="15000"/>
                  </a:schemeClr>
                </a:solidFill>
                <a:latin typeface="Times New Roman" panose="02020603050405020304" pitchFamily="18" charset="0"/>
                <a:cs typeface="Times New Roman" panose="02020603050405020304" pitchFamily="18" charset="0"/>
              </a:defRPr>
            </a:lvl5p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日付プレースホルダ 3"/>
          <p:cNvSpPr>
            <a:spLocks noGrp="1"/>
          </p:cNvSpPr>
          <p:nvPr>
            <p:ph type="dt" sz="half" idx="10"/>
          </p:nvPr>
        </p:nvSpPr>
        <p:spPr>
          <a:xfrm>
            <a:off x="61913" y="6453188"/>
            <a:ext cx="2133600" cy="365125"/>
          </a:xfrm>
        </p:spPr>
        <p:txBody>
          <a:bodyPr/>
          <a:lstStyle>
            <a:lvl1pPr>
              <a:defRPr/>
            </a:lvl1pPr>
          </a:lstStyle>
          <a:p>
            <a:pPr>
              <a:defRPr/>
            </a:pPr>
            <a:endParaRPr lang="ja-JP" altLang="en-US"/>
          </a:p>
        </p:txBody>
      </p:sp>
      <p:sp>
        <p:nvSpPr>
          <p:cNvPr id="5" name="フッター プレースホルダ 4"/>
          <p:cNvSpPr>
            <a:spLocks noGrp="1"/>
          </p:cNvSpPr>
          <p:nvPr>
            <p:ph type="ftr" sz="quarter" idx="11"/>
          </p:nvPr>
        </p:nvSpPr>
        <p:spPr>
          <a:xfrm>
            <a:off x="3132138" y="6453188"/>
            <a:ext cx="2895600" cy="365125"/>
          </a:xfrm>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a:xfrm>
            <a:off x="6948488" y="6453188"/>
            <a:ext cx="2133600" cy="365125"/>
          </a:xfrm>
        </p:spPr>
        <p:txBody>
          <a:bodyPr/>
          <a:lstStyle>
            <a:lvl1pPr>
              <a:defRPr sz="1400">
                <a:latin typeface="Calibri" pitchFamily="34" charset="0"/>
                <a:cs typeface="Calibri" pitchFamily="34" charset="0"/>
              </a:defRPr>
            </a:lvl1pPr>
          </a:lstStyle>
          <a:p>
            <a:pPr>
              <a:defRPr/>
            </a:pPr>
            <a:fld id="{DCA52CD5-CC3B-4CDE-A470-B49921B6AD75}" type="slidenum">
              <a:rPr lang="ja-JP" altLang="en-US"/>
              <a:pPr>
                <a:defRPr/>
              </a:pPr>
              <a: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e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Last Page">
    <p:spTree>
      <p:nvGrpSpPr>
        <p:cNvPr id="1" name=""/>
        <p:cNvGrpSpPr/>
        <p:nvPr/>
      </p:nvGrpSpPr>
      <p:grpSpPr>
        <a:xfrm>
          <a:off x="0" y="0"/>
          <a:ext cx="0" cy="0"/>
          <a:chOff x="0" y="0"/>
          <a:chExt cx="0" cy="0"/>
        </a:xfrm>
      </p:grpSpPr>
      <p:pic>
        <p:nvPicPr>
          <p:cNvPr id="2" name="図 10" descr="wnilogo_always01.emf"/>
          <p:cNvPicPr>
            <a:picLocks noChangeAspect="1"/>
          </p:cNvPicPr>
          <p:nvPr userDrawn="1"/>
        </p:nvPicPr>
        <p:blipFill>
          <a:blip r:embed="rId2"/>
          <a:srcRect/>
          <a:stretch>
            <a:fillRect/>
          </a:stretch>
        </p:blipFill>
        <p:spPr bwMode="auto">
          <a:xfrm>
            <a:off x="1601788" y="2832100"/>
            <a:ext cx="5940425" cy="11938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テキスト プレースホルダ 2"/>
          <p:cNvSpPr>
            <a:spLocks noGrp="1"/>
          </p:cNvSpPr>
          <p:nvPr>
            <p:ph type="body" idx="1"/>
          </p:nvPr>
        </p:nvSpPr>
        <p:spPr bwMode="auto">
          <a:xfrm>
            <a:off x="457200" y="836613"/>
            <a:ext cx="8229600" cy="5472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0" y="6492875"/>
            <a:ext cx="2133600" cy="365125"/>
          </a:xfrm>
          <a:prstGeom prst="rect">
            <a:avLst/>
          </a:prstGeom>
        </p:spPr>
        <p:txBody>
          <a:bodyPr vert="horz" lIns="91440" tIns="45720" rIns="91440" bIns="45720" rtlCol="0" anchor="b" anchorCtr="0"/>
          <a:lstStyle>
            <a:lvl1pPr algn="l">
              <a:defRPr sz="1200">
                <a:solidFill>
                  <a:srgbClr val="0C419A"/>
                </a:solidFill>
              </a:defRPr>
            </a:lvl1pPr>
          </a:lstStyle>
          <a:p>
            <a:pPr>
              <a:defRPr/>
            </a:pPr>
            <a:endParaRPr lang="ja-JP" altLang="en-US"/>
          </a:p>
        </p:txBody>
      </p:sp>
      <p:sp>
        <p:nvSpPr>
          <p:cNvPr id="5" name="フッター プレースホルダ 4"/>
          <p:cNvSpPr>
            <a:spLocks noGrp="1"/>
          </p:cNvSpPr>
          <p:nvPr>
            <p:ph type="ftr" sz="quarter" idx="3"/>
          </p:nvPr>
        </p:nvSpPr>
        <p:spPr>
          <a:xfrm>
            <a:off x="3132138" y="6492875"/>
            <a:ext cx="2895600" cy="365125"/>
          </a:xfrm>
          <a:prstGeom prst="rect">
            <a:avLst/>
          </a:prstGeom>
        </p:spPr>
        <p:txBody>
          <a:bodyPr vert="horz" lIns="91440" tIns="45720" rIns="91440" bIns="45720" rtlCol="0" anchor="b" anchorCtr="0"/>
          <a:lstStyle>
            <a:lvl1pPr algn="ctr">
              <a:defRPr sz="1200">
                <a:solidFill>
                  <a:srgbClr val="0C419A"/>
                </a:solidFill>
              </a:defRPr>
            </a:lvl1pPr>
          </a:lstStyle>
          <a:p>
            <a:pPr>
              <a:defRPr/>
            </a:pPr>
            <a:endParaRPr lang="ja-JP" altLang="en-US"/>
          </a:p>
        </p:txBody>
      </p:sp>
      <p:sp>
        <p:nvSpPr>
          <p:cNvPr id="6" name="スライド番号プレースホルダ 5"/>
          <p:cNvSpPr>
            <a:spLocks noGrp="1"/>
          </p:cNvSpPr>
          <p:nvPr>
            <p:ph type="sldNum" sz="quarter" idx="4"/>
          </p:nvPr>
        </p:nvSpPr>
        <p:spPr>
          <a:xfrm>
            <a:off x="7010400" y="6492875"/>
            <a:ext cx="2133600" cy="365125"/>
          </a:xfrm>
          <a:prstGeom prst="rect">
            <a:avLst/>
          </a:prstGeom>
        </p:spPr>
        <p:txBody>
          <a:bodyPr vert="horz" lIns="91440" tIns="45720" rIns="91440" bIns="45720" rtlCol="0" anchor="b" anchorCtr="0"/>
          <a:lstStyle>
            <a:lvl1pPr algn="r">
              <a:defRPr sz="1200" b="1">
                <a:solidFill>
                  <a:srgbClr val="0C419A"/>
                </a:solidFill>
                <a:latin typeface="Arial" pitchFamily="34" charset="0"/>
                <a:cs typeface="Arial" pitchFamily="34" charset="0"/>
              </a:defRPr>
            </a:lvl1pPr>
          </a:lstStyle>
          <a:p>
            <a:pPr>
              <a:defRPr/>
            </a:pPr>
            <a:fld id="{853E0170-D20A-4D5E-A6B4-9D0ECC21B626}" type="slidenum">
              <a:rPr lang="ja-JP" altLang="en-US"/>
              <a:pPr>
                <a:defRPr/>
              </a:pPr>
              <a:t>‹#›</a:t>
            </a:fld>
            <a:endParaRPr lang="ja-JP" altLang="en-US"/>
          </a:p>
        </p:txBody>
      </p:sp>
      <p:pic>
        <p:nvPicPr>
          <p:cNvPr id="1030" name="図 8"/>
          <p:cNvPicPr>
            <a:picLocks noChangeAspect="1"/>
          </p:cNvPicPr>
          <p:nvPr userDrawn="1"/>
        </p:nvPicPr>
        <p:blipFill>
          <a:blip r:embed="rId6"/>
          <a:srcRect/>
          <a:stretch>
            <a:fillRect/>
          </a:stretch>
        </p:blipFill>
        <p:spPr bwMode="auto">
          <a:xfrm>
            <a:off x="0" y="1588"/>
            <a:ext cx="7092950" cy="581025"/>
          </a:xfrm>
          <a:prstGeom prst="rect">
            <a:avLst/>
          </a:prstGeom>
          <a:noFill/>
          <a:ln w="9525">
            <a:noFill/>
            <a:miter lim="800000"/>
            <a:headEnd/>
            <a:tailEnd/>
          </a:ln>
        </p:spPr>
      </p:pic>
      <p:pic>
        <p:nvPicPr>
          <p:cNvPr id="1031" name="図 9" descr="wnilogo_always01.emf"/>
          <p:cNvPicPr>
            <a:picLocks noChangeAspect="1"/>
          </p:cNvPicPr>
          <p:nvPr userDrawn="1"/>
        </p:nvPicPr>
        <p:blipFill>
          <a:blip r:embed="rId7"/>
          <a:srcRect/>
          <a:stretch>
            <a:fillRect/>
          </a:stretch>
        </p:blipFill>
        <p:spPr bwMode="auto">
          <a:xfrm>
            <a:off x="6875463" y="74613"/>
            <a:ext cx="2160587" cy="434975"/>
          </a:xfrm>
          <a:prstGeom prst="rect">
            <a:avLst/>
          </a:prstGeom>
          <a:noFill/>
          <a:ln w="9525">
            <a:noFill/>
            <a:miter lim="800000"/>
            <a:headEnd/>
            <a:tailEnd/>
          </a:ln>
        </p:spPr>
      </p:pic>
      <p:sp>
        <p:nvSpPr>
          <p:cNvPr id="1032" name="タイトル プレースホルダ 1"/>
          <p:cNvSpPr>
            <a:spLocks noGrp="1"/>
          </p:cNvSpPr>
          <p:nvPr>
            <p:ph type="title"/>
          </p:nvPr>
        </p:nvSpPr>
        <p:spPr bwMode="auto">
          <a:xfrm>
            <a:off x="0" y="0"/>
            <a:ext cx="6659563" cy="549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Lst>
  <p:hf hdr="0" ftr="0" dt="0"/>
  <p:txStyles>
    <p:titleStyle>
      <a:lvl1pPr algn="l" rtl="0" eaLnBrk="0" fontAlgn="base" hangingPunct="0">
        <a:spcBef>
          <a:spcPct val="0"/>
        </a:spcBef>
        <a:spcAft>
          <a:spcPct val="0"/>
        </a:spcAft>
        <a:defRPr kumimoji="1" sz="2400" kern="1200">
          <a:solidFill>
            <a:schemeClr val="bg1"/>
          </a:solidFill>
          <a:latin typeface="+mj-lt"/>
          <a:ea typeface="+mj-ea"/>
          <a:cs typeface="+mj-cs"/>
        </a:defRPr>
      </a:lvl1pPr>
      <a:lvl2pPr algn="l" rtl="0" eaLnBrk="0" fontAlgn="base" hangingPunct="0">
        <a:spcBef>
          <a:spcPct val="0"/>
        </a:spcBef>
        <a:spcAft>
          <a:spcPct val="0"/>
        </a:spcAft>
        <a:defRPr kumimoji="1" sz="2400">
          <a:solidFill>
            <a:schemeClr val="bg1"/>
          </a:solidFill>
          <a:latin typeface="Calibri" pitchFamily="34" charset="0"/>
          <a:ea typeface="ＭＳ Ｐゴシック" pitchFamily="50" charset="-128"/>
        </a:defRPr>
      </a:lvl2pPr>
      <a:lvl3pPr algn="l" rtl="0" eaLnBrk="0" fontAlgn="base" hangingPunct="0">
        <a:spcBef>
          <a:spcPct val="0"/>
        </a:spcBef>
        <a:spcAft>
          <a:spcPct val="0"/>
        </a:spcAft>
        <a:defRPr kumimoji="1" sz="2400">
          <a:solidFill>
            <a:schemeClr val="bg1"/>
          </a:solidFill>
          <a:latin typeface="Calibri" pitchFamily="34" charset="0"/>
          <a:ea typeface="ＭＳ Ｐゴシック" pitchFamily="50" charset="-128"/>
        </a:defRPr>
      </a:lvl3pPr>
      <a:lvl4pPr algn="l" rtl="0" eaLnBrk="0" fontAlgn="base" hangingPunct="0">
        <a:spcBef>
          <a:spcPct val="0"/>
        </a:spcBef>
        <a:spcAft>
          <a:spcPct val="0"/>
        </a:spcAft>
        <a:defRPr kumimoji="1" sz="2400">
          <a:solidFill>
            <a:schemeClr val="bg1"/>
          </a:solidFill>
          <a:latin typeface="Calibri" pitchFamily="34" charset="0"/>
          <a:ea typeface="ＭＳ Ｐゴシック" pitchFamily="50" charset="-128"/>
        </a:defRPr>
      </a:lvl4pPr>
      <a:lvl5pPr algn="l" rtl="0" eaLnBrk="0" fontAlgn="base" hangingPunct="0">
        <a:spcBef>
          <a:spcPct val="0"/>
        </a:spcBef>
        <a:spcAft>
          <a:spcPct val="0"/>
        </a:spcAft>
        <a:defRPr kumimoji="1" sz="2400">
          <a:solidFill>
            <a:schemeClr val="bg1"/>
          </a:solidFill>
          <a:latin typeface="Calibri" pitchFamily="34" charset="0"/>
          <a:ea typeface="ＭＳ Ｐゴシック" pitchFamily="50" charset="-128"/>
        </a:defRPr>
      </a:lvl5pPr>
      <a:lvl6pPr marL="457200" algn="l" rtl="0" fontAlgn="base">
        <a:spcBef>
          <a:spcPct val="0"/>
        </a:spcBef>
        <a:spcAft>
          <a:spcPct val="0"/>
        </a:spcAft>
        <a:defRPr kumimoji="1" sz="2400">
          <a:solidFill>
            <a:schemeClr val="bg1"/>
          </a:solidFill>
          <a:latin typeface="Calibri" pitchFamily="34" charset="0"/>
          <a:ea typeface="ＭＳ Ｐゴシック" pitchFamily="50" charset="-128"/>
        </a:defRPr>
      </a:lvl6pPr>
      <a:lvl7pPr marL="914400" algn="l" rtl="0" fontAlgn="base">
        <a:spcBef>
          <a:spcPct val="0"/>
        </a:spcBef>
        <a:spcAft>
          <a:spcPct val="0"/>
        </a:spcAft>
        <a:defRPr kumimoji="1" sz="2400">
          <a:solidFill>
            <a:schemeClr val="bg1"/>
          </a:solidFill>
          <a:latin typeface="Calibri" pitchFamily="34" charset="0"/>
          <a:ea typeface="ＭＳ Ｐゴシック" pitchFamily="50" charset="-128"/>
        </a:defRPr>
      </a:lvl7pPr>
      <a:lvl8pPr marL="1371600" algn="l" rtl="0" fontAlgn="base">
        <a:spcBef>
          <a:spcPct val="0"/>
        </a:spcBef>
        <a:spcAft>
          <a:spcPct val="0"/>
        </a:spcAft>
        <a:defRPr kumimoji="1" sz="2400">
          <a:solidFill>
            <a:schemeClr val="bg1"/>
          </a:solidFill>
          <a:latin typeface="Calibri" pitchFamily="34" charset="0"/>
          <a:ea typeface="ＭＳ Ｐゴシック" pitchFamily="50" charset="-128"/>
        </a:defRPr>
      </a:lvl8pPr>
      <a:lvl9pPr marL="1828800" algn="l" rtl="0" fontAlgn="base">
        <a:spcBef>
          <a:spcPct val="0"/>
        </a:spcBef>
        <a:spcAft>
          <a:spcPct val="0"/>
        </a:spcAft>
        <a:defRPr kumimoji="1" sz="2400">
          <a:solidFill>
            <a:schemeClr val="bg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ang@wni.com" TargetMode="External"/><Relationship Id="rId4" Type="http://schemas.openxmlformats.org/officeDocument/2006/relationships/hyperlink" Target="mailto:jychstar@163.com" TargetMode="External"/><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imss.ssec.wisc.edu/goes/webapps/bandapp/overview_goes_16.html" TargetMode="External"/><Relationship Id="rId4" Type="http://schemas.openxmlformats.org/officeDocument/2006/relationships/hyperlink" Target="http://rammb-slider.cira.colostate.edu/" TargetMode="External"/><Relationship Id="rId5" Type="http://schemas.openxmlformats.org/officeDocument/2006/relationships/hyperlink" Target="http://www.data.jma.go.jp/mscweb/en/himawari89/" TargetMode="External"/><Relationship Id="rId6" Type="http://schemas.openxmlformats.org/officeDocument/2006/relationships/hyperlink" Target="https://landsat.usgs.gov/landsat-data-access" TargetMode="External"/><Relationship Id="rId1" Type="http://schemas.openxmlformats.org/officeDocument/2006/relationships/slideLayout" Target="../slideLayouts/slideLayout2.xml"/><Relationship Id="rId2" Type="http://schemas.openxmlformats.org/officeDocument/2006/relationships/hyperlink" Target="https://www.goes-r.gov/products/sampl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www.ncdc.noaa.gov/data-access/model-data/model-datasets/global-forcast-system-gfs" TargetMode="External"/><Relationship Id="rId4" Type="http://schemas.openxmlformats.org/officeDocument/2006/relationships/hyperlink" Target="http://www.ftp.cpc.ncep.noaa.gov/wd51we/wgrib2/tricks.wgrib2"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iss.nasa.gov/tools/panoply/" TargetMode="Externa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unidata.github.io/netcdf4-pyth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numpy.org/" TargetMode="External"/><Relationship Id="rId4" Type="http://schemas.openxmlformats.org/officeDocument/2006/relationships/hyperlink" Target="https://pandas.pydata.org/" TargetMode="External"/><Relationship Id="rId5" Type="http://schemas.openxmlformats.org/officeDocument/2006/relationships/hyperlink" Target="https://matplotlib.org/" TargetMode="External"/><Relationship Id="rId6" Type="http://schemas.openxmlformats.org/officeDocument/2006/relationships/hyperlink" Target="https://seaborn.pydata.org/" TargetMode="External"/><Relationship Id="rId7" Type="http://schemas.openxmlformats.org/officeDocument/2006/relationships/hyperlink" Target="http://scikit-learn.org/stable/index.html" TargetMode="External"/><Relationship Id="rId1" Type="http://schemas.openxmlformats.org/officeDocument/2006/relationships/slideLayout" Target="../slideLayouts/slideLayout2.xml"/><Relationship Id="rId2" Type="http://schemas.openxmlformats.org/officeDocument/2006/relationships/hyperlink" Target="https://anaconda.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jychstar/datasets/tree/master/titani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jychstar/nanodegree_github/CarND/p5_vehicle_detectio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rs021/fmask" TargetMode="External"/><Relationship Id="rId4" Type="http://schemas.openxmlformats.org/officeDocument/2006/relationships/hyperlink" Target="https://earthexplorer.usgs.gov/" TargetMode="External"/><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impleprogrammer.com"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p:cNvSpPr>
            <a:spLocks noGrp="1"/>
          </p:cNvSpPr>
          <p:nvPr>
            <p:ph type="ctrTitle"/>
          </p:nvPr>
        </p:nvSpPr>
        <p:spPr>
          <a:xfrm>
            <a:off x="179512" y="1844824"/>
            <a:ext cx="8784976" cy="1470025"/>
          </a:xfrm>
        </p:spPr>
        <p:txBody>
          <a:bodyPr/>
          <a:lstStyle/>
          <a:p>
            <a:pPr eaLnBrk="1" hangingPunct="1"/>
            <a:r>
              <a:rPr lang="zh-CN" altLang="en-US" dirty="0" smtClean="0">
                <a:latin typeface="Times"/>
                <a:cs typeface="Times"/>
              </a:rPr>
              <a:t>气象数据处理分析的软件工具介绍</a:t>
            </a:r>
            <a:r>
              <a:rPr lang="en-US" altLang="zh-CN" dirty="0" smtClean="0">
                <a:latin typeface="Times"/>
                <a:cs typeface="Times"/>
              </a:rPr>
              <a:t/>
            </a:r>
            <a:br>
              <a:rPr lang="en-US" altLang="zh-CN" dirty="0" smtClean="0">
                <a:latin typeface="Times"/>
                <a:cs typeface="Times"/>
              </a:rPr>
            </a:br>
            <a:r>
              <a:rPr lang="en-US" altLang="zh-CN" dirty="0" smtClean="0">
                <a:latin typeface="Times"/>
                <a:cs typeface="Times"/>
              </a:rPr>
              <a:t>Useful tools in meteorological data analysis </a:t>
            </a:r>
            <a:endParaRPr lang="ja-JP" altLang="en-US" dirty="0">
              <a:latin typeface="Times"/>
              <a:cs typeface="Times"/>
            </a:endParaRPr>
          </a:p>
        </p:txBody>
      </p:sp>
      <p:sp>
        <p:nvSpPr>
          <p:cNvPr id="3" name="サブタイトル 2"/>
          <p:cNvSpPr>
            <a:spLocks noGrp="1"/>
          </p:cNvSpPr>
          <p:nvPr>
            <p:ph type="subTitle" idx="1"/>
          </p:nvPr>
        </p:nvSpPr>
        <p:spPr>
          <a:xfrm>
            <a:off x="1371600" y="3645024"/>
            <a:ext cx="6584776" cy="1512764"/>
          </a:xfrm>
        </p:spPr>
        <p:txBody>
          <a:bodyPr rtlCol="0">
            <a:normAutofit/>
          </a:bodyPr>
          <a:lstStyle/>
          <a:p>
            <a:pPr eaLnBrk="1" fontAlgn="auto" hangingPunct="1">
              <a:spcAft>
                <a:spcPts val="0"/>
              </a:spcAft>
              <a:defRPr/>
            </a:pPr>
            <a:r>
              <a:rPr lang="zh-CHS" altLang="en-US" dirty="0">
                <a:latin typeface="Times"/>
                <a:cs typeface="Times"/>
              </a:rPr>
              <a:t>江（</a:t>
            </a:r>
            <a:r>
              <a:rPr lang="en-US" altLang="ja-JP" dirty="0">
                <a:latin typeface="Times"/>
                <a:cs typeface="Times"/>
              </a:rPr>
              <a:t>Jiang</a:t>
            </a:r>
            <a:r>
              <a:rPr lang="zh-CHS" altLang="en-US" dirty="0">
                <a:latin typeface="Times"/>
                <a:cs typeface="Times"/>
              </a:rPr>
              <a:t>）  宇超（</a:t>
            </a:r>
            <a:r>
              <a:rPr lang="en-US" altLang="ja-JP" dirty="0">
                <a:latin typeface="Times"/>
                <a:cs typeface="Times"/>
              </a:rPr>
              <a:t>Yu-Chao</a:t>
            </a:r>
            <a:r>
              <a:rPr lang="zh-CHS" altLang="en-US" dirty="0">
                <a:latin typeface="Times"/>
                <a:cs typeface="Times"/>
              </a:rPr>
              <a:t>）</a:t>
            </a:r>
            <a:endParaRPr lang="en-US" altLang="zh-CHS" dirty="0">
              <a:latin typeface="Times"/>
              <a:cs typeface="Times"/>
            </a:endParaRPr>
          </a:p>
          <a:p>
            <a:pPr eaLnBrk="1" fontAlgn="auto" hangingPunct="1">
              <a:spcAft>
                <a:spcPts val="0"/>
              </a:spcAft>
              <a:defRPr/>
            </a:pPr>
            <a:r>
              <a:rPr lang="en-US" altLang="ja-JP" dirty="0">
                <a:latin typeface="Times"/>
                <a:cs typeface="Times"/>
                <a:hlinkClick r:id="rId3"/>
              </a:rPr>
              <a:t>jiang@</a:t>
            </a:r>
            <a:r>
              <a:rPr lang="en-US" altLang="ja-JP" dirty="0" smtClean="0">
                <a:latin typeface="Times"/>
                <a:cs typeface="Times"/>
                <a:hlinkClick r:id="rId3"/>
              </a:rPr>
              <a:t>wni.com</a:t>
            </a:r>
            <a:r>
              <a:rPr lang="en-US" altLang="ja-JP" dirty="0" smtClean="0">
                <a:latin typeface="Times"/>
                <a:cs typeface="Times"/>
              </a:rPr>
              <a:t> ; </a:t>
            </a:r>
            <a:r>
              <a:rPr lang="en-US" altLang="ja-JP" dirty="0" smtClean="0">
                <a:latin typeface="Times"/>
                <a:cs typeface="Times"/>
                <a:hlinkClick r:id="rId4"/>
              </a:rPr>
              <a:t>jychstar@163.com</a:t>
            </a:r>
            <a:r>
              <a:rPr lang="en-US" altLang="ja-JP" dirty="0" smtClean="0">
                <a:latin typeface="Times"/>
                <a:cs typeface="Times"/>
              </a:rPr>
              <a:t> </a:t>
            </a:r>
            <a:endParaRPr lang="en-US" altLang="ja-JP" dirty="0">
              <a:latin typeface="Times"/>
              <a:cs typeface="Times"/>
            </a:endParaRPr>
          </a:p>
          <a:p>
            <a:pPr eaLnBrk="1" fontAlgn="auto" hangingPunct="1">
              <a:spcAft>
                <a:spcPts val="0"/>
              </a:spcAft>
              <a:defRPr/>
            </a:pPr>
            <a:r>
              <a:rPr lang="en-US" altLang="ja-JP" dirty="0">
                <a:latin typeface="Times"/>
                <a:cs typeface="Times"/>
              </a:rPr>
              <a:t>Weathernews America Inc.  </a:t>
            </a:r>
          </a:p>
          <a:p>
            <a:pPr eaLnBrk="1" fontAlgn="auto" hangingPunct="1">
              <a:spcAft>
                <a:spcPts val="0"/>
              </a:spcAft>
              <a:defRPr/>
            </a:pPr>
            <a:r>
              <a:rPr lang="en-US" altLang="ja-JP" smtClean="0">
                <a:latin typeface="Times"/>
                <a:cs typeface="Times"/>
              </a:rPr>
              <a:t>June </a:t>
            </a:r>
            <a:r>
              <a:rPr lang="en-US" altLang="ja-JP" dirty="0">
                <a:latin typeface="Times"/>
                <a:cs typeface="Times"/>
              </a:rPr>
              <a:t>3</a:t>
            </a:r>
            <a:r>
              <a:rPr lang="en-US" altLang="ja-JP" smtClean="0">
                <a:latin typeface="Times"/>
                <a:cs typeface="Times"/>
              </a:rPr>
              <a:t>, </a:t>
            </a:r>
            <a:r>
              <a:rPr lang="en-US" altLang="ja-JP" dirty="0" smtClean="0">
                <a:latin typeface="Times"/>
                <a:cs typeface="Times"/>
              </a:rPr>
              <a:t>2018 at</a:t>
            </a:r>
            <a:endParaRPr lang="en-US" altLang="ja-JP" dirty="0"/>
          </a:p>
        </p:txBody>
      </p:sp>
      <p:pic>
        <p:nvPicPr>
          <p:cNvPr id="2" name="Picture 1"/>
          <p:cNvPicPr>
            <a:picLocks noChangeAspect="1"/>
          </p:cNvPicPr>
          <p:nvPr/>
        </p:nvPicPr>
        <p:blipFill>
          <a:blip r:embed="rId5"/>
          <a:stretch>
            <a:fillRect/>
          </a:stretch>
        </p:blipFill>
        <p:spPr>
          <a:xfrm>
            <a:off x="5508104" y="4725144"/>
            <a:ext cx="3384376" cy="691834"/>
          </a:xfrm>
          <a:prstGeom prst="rect">
            <a:avLst/>
          </a:prstGeom>
        </p:spPr>
      </p:pic>
    </p:spTree>
    <p:extLst>
      <p:ext uri="{BB962C8B-B14F-4D97-AF65-F5344CB8AC3E}">
        <p14:creationId xmlns:p14="http://schemas.microsoft.com/office/powerpoint/2010/main" val="14631548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Awareness and critical thinking</a:t>
            </a:r>
          </a:p>
        </p:txBody>
      </p:sp>
      <p:sp>
        <p:nvSpPr>
          <p:cNvPr id="3" name="Content Placeholder 2"/>
          <p:cNvSpPr>
            <a:spLocks noGrp="1"/>
          </p:cNvSpPr>
          <p:nvPr>
            <p:ph idx="1"/>
          </p:nvPr>
        </p:nvSpPr>
        <p:spPr>
          <a:xfrm>
            <a:off x="179512" y="836613"/>
            <a:ext cx="8712968" cy="5472112"/>
          </a:xfrm>
        </p:spPr>
        <p:txBody>
          <a:bodyPr/>
          <a:lstStyle/>
          <a:p>
            <a:pPr marL="0" indent="0">
              <a:buNone/>
            </a:pPr>
            <a:r>
              <a:rPr lang="en-US" dirty="0" smtClean="0"/>
              <a:t>Why critical thinking is rarely taught?</a:t>
            </a:r>
          </a:p>
          <a:p>
            <a:r>
              <a:rPr lang="en-US" sz="2800" dirty="0" smtClean="0"/>
              <a:t>easier taught if knowledge is framed inside a box</a:t>
            </a:r>
          </a:p>
          <a:p>
            <a:r>
              <a:rPr lang="en-US" sz="2800" dirty="0" smtClean="0"/>
              <a:t>a cross-discipline thing– who is going to teach?</a:t>
            </a:r>
          </a:p>
          <a:p>
            <a:pPr marL="0" indent="0">
              <a:buNone/>
            </a:pPr>
            <a:r>
              <a:rPr lang="en-US" dirty="0" smtClean="0"/>
              <a:t>Some strategies for critical</a:t>
            </a:r>
            <a:r>
              <a:rPr lang="en-US" dirty="0"/>
              <a:t> </a:t>
            </a:r>
            <a:r>
              <a:rPr lang="en-US" dirty="0" smtClean="0"/>
              <a:t>thinking/question:</a:t>
            </a:r>
          </a:p>
          <a:p>
            <a:r>
              <a:rPr lang="en-US" sz="2800" dirty="0"/>
              <a:t>each domain has its own specialized </a:t>
            </a:r>
            <a:r>
              <a:rPr lang="en-US" sz="2800" dirty="0" smtClean="0"/>
              <a:t>knowledge</a:t>
            </a:r>
          </a:p>
          <a:p>
            <a:r>
              <a:rPr lang="en-US" sz="2800" dirty="0" smtClean="0"/>
              <a:t>performance </a:t>
            </a:r>
            <a:r>
              <a:rPr lang="en-US" sz="2800" dirty="0"/>
              <a:t>cost ratios (nothing comes free</a:t>
            </a:r>
            <a:r>
              <a:rPr lang="en-US" sz="2800" dirty="0" smtClean="0"/>
              <a:t>)</a:t>
            </a:r>
          </a:p>
          <a:p>
            <a:r>
              <a:rPr lang="en-US" sz="2800" dirty="0" smtClean="0"/>
              <a:t>end-goal oriented vs. follow your mood/heart</a:t>
            </a:r>
          </a:p>
          <a:p>
            <a:r>
              <a:rPr lang="en-US" sz="2800" dirty="0" smtClean="0"/>
              <a:t>trust evidence? intuition? authority</a:t>
            </a:r>
            <a:r>
              <a:rPr lang="en-US" sz="2800" dirty="0"/>
              <a:t>?</a:t>
            </a:r>
            <a:endParaRPr lang="en-US" sz="2800" dirty="0" smtClean="0"/>
          </a:p>
          <a:p>
            <a:r>
              <a:rPr lang="en-US" sz="2800" dirty="0" smtClean="0"/>
              <a:t>causal relation(A-&gt;B) vs. correlation(A link to B)</a:t>
            </a:r>
          </a:p>
          <a:p>
            <a:pPr marL="457200" lvl="1" indent="0">
              <a:buNone/>
            </a:pPr>
            <a:r>
              <a:rPr lang="en-US" sz="2000" dirty="0" smtClean="0"/>
              <a:t>physical approach(100% sure) vs. AI approach(probability guess)</a:t>
            </a:r>
            <a:endParaRPr lang="en-US" sz="2000" dirty="0"/>
          </a:p>
          <a:p>
            <a:endParaRPr lang="en-US" dirty="0" smtClean="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10</a:t>
            </a:fld>
            <a:endParaRPr lang="ja-JP" altLang="en-US" dirty="0"/>
          </a:p>
        </p:txBody>
      </p:sp>
    </p:spTree>
    <p:extLst>
      <p:ext uri="{BB962C8B-B14F-4D97-AF65-F5344CB8AC3E}">
        <p14:creationId xmlns:p14="http://schemas.microsoft.com/office/powerpoint/2010/main" val="10245976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pen </a:t>
            </a:r>
            <a:r>
              <a:rPr lang="en-US" dirty="0" smtClean="0"/>
              <a:t>dataset： satellite</a:t>
            </a:r>
            <a:endParaRPr lang="en-US" dirty="0"/>
          </a:p>
        </p:txBody>
      </p:sp>
      <p:sp>
        <p:nvSpPr>
          <p:cNvPr id="3" name="Content Placeholder 2"/>
          <p:cNvSpPr>
            <a:spLocks noGrp="1"/>
          </p:cNvSpPr>
          <p:nvPr>
            <p:ph idx="1"/>
          </p:nvPr>
        </p:nvSpPr>
        <p:spPr/>
        <p:txBody>
          <a:bodyPr/>
          <a:lstStyle/>
          <a:p>
            <a:pPr marL="0" indent="0">
              <a:buNone/>
            </a:pPr>
            <a:r>
              <a:rPr lang="en-US" dirty="0" smtClean="0"/>
              <a:t>freely available satellite data:</a:t>
            </a:r>
          </a:p>
          <a:p>
            <a:r>
              <a:rPr lang="en-US" dirty="0" smtClean="0"/>
              <a:t>GOES-16 (</a:t>
            </a:r>
            <a:r>
              <a:rPr lang="en-US" sz="2400" dirty="0" smtClean="0"/>
              <a:t>Geostationary orbit environmental satellite, by NOAA</a:t>
            </a:r>
            <a:r>
              <a:rPr lang="en-US" dirty="0" smtClean="0"/>
              <a:t>) </a:t>
            </a:r>
            <a:r>
              <a:rPr lang="en-US" sz="2400" dirty="0" smtClean="0">
                <a:hlinkClick r:id="rId2"/>
              </a:rPr>
              <a:t>https</a:t>
            </a:r>
            <a:r>
              <a:rPr lang="en-US" sz="2400" dirty="0">
                <a:hlinkClick r:id="rId2"/>
              </a:rPr>
              <a:t>://www.goes-r.gov/products/</a:t>
            </a:r>
            <a:r>
              <a:rPr lang="en-US" sz="2400" dirty="0" smtClean="0">
                <a:hlinkClick r:id="rId2"/>
              </a:rPr>
              <a:t>samples.html</a:t>
            </a:r>
            <a:endParaRPr lang="en-US" sz="2400" dirty="0" smtClean="0"/>
          </a:p>
          <a:p>
            <a:pPr marL="0" indent="0">
              <a:buNone/>
            </a:pPr>
            <a:r>
              <a:rPr lang="en-US" dirty="0" smtClean="0"/>
              <a:t>16 band: </a:t>
            </a:r>
            <a:r>
              <a:rPr lang="en-US" sz="1600" dirty="0" smtClean="0">
                <a:hlinkClick r:id="rId3"/>
              </a:rPr>
              <a:t>http</a:t>
            </a:r>
            <a:r>
              <a:rPr lang="en-US" sz="1600" dirty="0">
                <a:hlinkClick r:id="rId3"/>
              </a:rPr>
              <a:t>://cimss.ssec.wisc.edu/goes/webapps/bandapp/overview_goes_16.</a:t>
            </a:r>
            <a:r>
              <a:rPr lang="en-US" sz="1600" dirty="0" smtClean="0">
                <a:hlinkClick r:id="rId3"/>
              </a:rPr>
              <a:t>html</a:t>
            </a:r>
            <a:endParaRPr lang="en-US" sz="1600" dirty="0" smtClean="0"/>
          </a:p>
          <a:p>
            <a:pPr marL="0" indent="0">
              <a:buNone/>
            </a:pPr>
            <a:r>
              <a:rPr lang="en-US" dirty="0" smtClean="0"/>
              <a:t>slider</a:t>
            </a:r>
            <a:r>
              <a:rPr lang="en-US" dirty="0"/>
              <a:t>: </a:t>
            </a:r>
            <a:r>
              <a:rPr lang="en-US" sz="2400" dirty="0">
                <a:hlinkClick r:id="rId4"/>
              </a:rPr>
              <a:t>http://rammb-slider.cira.colostate.edu</a:t>
            </a:r>
            <a:r>
              <a:rPr lang="en-US" sz="2400" dirty="0" smtClean="0">
                <a:hlinkClick r:id="rId4"/>
              </a:rPr>
              <a:t>/</a:t>
            </a:r>
            <a:endParaRPr lang="en-US" dirty="0" smtClean="0"/>
          </a:p>
          <a:p>
            <a:r>
              <a:rPr lang="en-US" dirty="0" smtClean="0"/>
              <a:t>Himawari-8 (</a:t>
            </a:r>
            <a:r>
              <a:rPr lang="en-US" sz="2800" dirty="0" smtClean="0"/>
              <a:t>by Japanese Meteorology Agency</a:t>
            </a:r>
            <a:r>
              <a:rPr lang="en-US" dirty="0" smtClean="0"/>
              <a:t>)</a:t>
            </a:r>
          </a:p>
          <a:p>
            <a:pPr marL="0" indent="0">
              <a:buNone/>
            </a:pPr>
            <a:r>
              <a:rPr lang="en-US" sz="2400" dirty="0">
                <a:hlinkClick r:id="rId5"/>
              </a:rPr>
              <a:t>http://www.data.jma.go.jp/mscweb/en/himawari89</a:t>
            </a:r>
            <a:r>
              <a:rPr lang="en-US" sz="2400" dirty="0" smtClean="0">
                <a:hlinkClick r:id="rId5"/>
              </a:rPr>
              <a:t>/</a:t>
            </a:r>
            <a:endParaRPr lang="en-US" sz="2400" dirty="0" smtClean="0"/>
          </a:p>
          <a:p>
            <a:r>
              <a:rPr lang="en-US" dirty="0" err="1" smtClean="0"/>
              <a:t>LandSat</a:t>
            </a:r>
            <a:r>
              <a:rPr lang="en-US" dirty="0" smtClean="0"/>
              <a:t> (</a:t>
            </a:r>
            <a:r>
              <a:rPr lang="en-US" sz="2800" dirty="0" smtClean="0"/>
              <a:t>by USGS</a:t>
            </a:r>
            <a:r>
              <a:rPr lang="en-US" dirty="0" smtClean="0"/>
              <a:t>)</a:t>
            </a:r>
          </a:p>
          <a:p>
            <a:pPr marL="0" indent="0">
              <a:buNone/>
            </a:pPr>
            <a:r>
              <a:rPr lang="en-US" sz="2400" dirty="0">
                <a:hlinkClick r:id="rId6"/>
              </a:rPr>
              <a:t>https://landsat.usgs.gov/landsat-data-</a:t>
            </a:r>
            <a:r>
              <a:rPr lang="en-US" sz="2400" dirty="0" smtClean="0">
                <a:hlinkClick r:id="rId6"/>
              </a:rPr>
              <a:t>access</a:t>
            </a:r>
            <a:endParaRPr lang="en-US" sz="2400" dirty="0" smtClean="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11</a:t>
            </a:fld>
            <a:endParaRPr lang="ja-JP" altLang="en-US" dirty="0"/>
          </a:p>
        </p:txBody>
      </p:sp>
    </p:spTree>
    <p:extLst>
      <p:ext uri="{BB962C8B-B14F-4D97-AF65-F5344CB8AC3E}">
        <p14:creationId xmlns:p14="http://schemas.microsoft.com/office/powerpoint/2010/main" val="1876609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pen </a:t>
            </a:r>
            <a:r>
              <a:rPr lang="en-US" dirty="0"/>
              <a:t>dataset： what is a geostationary satellite</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12</a:t>
            </a:fld>
            <a:endParaRPr lang="ja-JP" altLang="en-US" dirty="0"/>
          </a:p>
        </p:txBody>
      </p:sp>
      <p:pic>
        <p:nvPicPr>
          <p:cNvPr id="7" name="Picture 6" descr="satview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028" y="1484784"/>
            <a:ext cx="4284476" cy="4536503"/>
          </a:xfrm>
          <a:prstGeom prst="rect">
            <a:avLst/>
          </a:prstGeom>
        </p:spPr>
      </p:pic>
      <p:pic>
        <p:nvPicPr>
          <p:cNvPr id="5" name="Picture 4" descr="satellite heigh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99460"/>
            <a:ext cx="4608512" cy="6129320"/>
          </a:xfrm>
          <a:prstGeom prst="rect">
            <a:avLst/>
          </a:prstGeom>
        </p:spPr>
      </p:pic>
    </p:spTree>
    <p:extLst>
      <p:ext uri="{BB962C8B-B14F-4D97-AF65-F5344CB8AC3E}">
        <p14:creationId xmlns:p14="http://schemas.microsoft.com/office/powerpoint/2010/main" val="26165406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quip on boar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92696"/>
            <a:ext cx="7570996" cy="6043516"/>
          </a:xfrm>
          <a:prstGeom prst="rect">
            <a:avLst/>
          </a:prstGeom>
        </p:spPr>
      </p:pic>
      <p:sp>
        <p:nvSpPr>
          <p:cNvPr id="2" name="Title 1"/>
          <p:cNvSpPr>
            <a:spLocks noGrp="1"/>
          </p:cNvSpPr>
          <p:nvPr>
            <p:ph type="title"/>
          </p:nvPr>
        </p:nvSpPr>
        <p:spPr/>
        <p:txBody>
          <a:bodyPr/>
          <a:lstStyle/>
          <a:p>
            <a:r>
              <a:rPr lang="en-US" dirty="0"/>
              <a:t>O</a:t>
            </a:r>
            <a:r>
              <a:rPr lang="en-US" dirty="0" smtClean="0"/>
              <a:t>pen </a:t>
            </a:r>
            <a:r>
              <a:rPr lang="en-US" dirty="0"/>
              <a:t>dataset： what is a geostationary satellite</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13</a:t>
            </a:fld>
            <a:endParaRPr lang="ja-JP" altLang="en-US" dirty="0"/>
          </a:p>
        </p:txBody>
      </p:sp>
    </p:spTree>
    <p:extLst>
      <p:ext uri="{BB962C8B-B14F-4D97-AF65-F5344CB8AC3E}">
        <p14:creationId xmlns:p14="http://schemas.microsoft.com/office/powerpoint/2010/main" val="20963181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pen </a:t>
            </a:r>
            <a:r>
              <a:rPr lang="en-US" dirty="0" smtClean="0"/>
              <a:t>dataset</a:t>
            </a:r>
            <a:r>
              <a:rPr lang="en-US" dirty="0"/>
              <a:t>： geostationary satellite</a:t>
            </a:r>
          </a:p>
        </p:txBody>
      </p:sp>
      <p:pic>
        <p:nvPicPr>
          <p:cNvPr id="6" name="Content Placeholder 5" descr="goesR product.png"/>
          <p:cNvPicPr>
            <a:picLocks noGrp="1" noChangeAspect="1"/>
          </p:cNvPicPr>
          <p:nvPr>
            <p:ph idx="1"/>
          </p:nvPr>
        </p:nvPicPr>
        <p:blipFill>
          <a:blip r:embed="rId3">
            <a:extLst>
              <a:ext uri="{28A0092B-C50C-407E-A947-70E740481C1C}">
                <a14:useLocalDpi xmlns:a14="http://schemas.microsoft.com/office/drawing/2010/main" val="0"/>
              </a:ext>
            </a:extLst>
          </a:blip>
          <a:srcRect l="3450" r="3450"/>
          <a:stretch>
            <a:fillRect/>
          </a:stretch>
        </p:blipFill>
        <p:spPr>
          <a:xfrm>
            <a:off x="107504" y="651970"/>
            <a:ext cx="8856984" cy="5889279"/>
          </a:xfrm>
        </p:spPr>
      </p:pic>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14</a:t>
            </a:fld>
            <a:endParaRPr lang="ja-JP" altLang="en-US" dirty="0"/>
          </a:p>
        </p:txBody>
      </p:sp>
    </p:spTree>
    <p:extLst>
      <p:ext uri="{BB962C8B-B14F-4D97-AF65-F5344CB8AC3E}">
        <p14:creationId xmlns:p14="http://schemas.microsoft.com/office/powerpoint/2010/main" val="5073652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dataset</a:t>
            </a:r>
            <a:r>
              <a:rPr lang="en-US" dirty="0" smtClean="0"/>
              <a:t>: GFS</a:t>
            </a:r>
            <a:endParaRPr lang="en-US" dirty="0"/>
          </a:p>
        </p:txBody>
      </p:sp>
      <p:sp>
        <p:nvSpPr>
          <p:cNvPr id="3" name="Content Placeholder 2"/>
          <p:cNvSpPr>
            <a:spLocks noGrp="1"/>
          </p:cNvSpPr>
          <p:nvPr>
            <p:ph idx="1"/>
          </p:nvPr>
        </p:nvSpPr>
        <p:spPr>
          <a:xfrm>
            <a:off x="457200" y="836612"/>
            <a:ext cx="8435280" cy="5616723"/>
          </a:xfrm>
        </p:spPr>
        <p:txBody>
          <a:bodyPr/>
          <a:lstStyle/>
          <a:p>
            <a:pPr marL="0" indent="0">
              <a:buNone/>
            </a:pPr>
            <a:r>
              <a:rPr lang="en-US" dirty="0"/>
              <a:t>Global Forecast System (GFS</a:t>
            </a:r>
            <a:r>
              <a:rPr lang="en-US" dirty="0" smtClean="0"/>
              <a:t>)</a:t>
            </a:r>
          </a:p>
          <a:p>
            <a:r>
              <a:rPr lang="en-US" altLang="zh-CN" sz="2800" dirty="0" smtClean="0"/>
              <a:t>run by US NOAA, freely available</a:t>
            </a:r>
          </a:p>
          <a:p>
            <a:r>
              <a:rPr lang="en-US" altLang="zh-CN" sz="2800" dirty="0" smtClean="0"/>
              <a:t>run 4 times a day, produces 16 days forecasts</a:t>
            </a:r>
          </a:p>
          <a:p>
            <a:r>
              <a:rPr lang="en-US" sz="2800" dirty="0" smtClean="0"/>
              <a:t>horizontal resolution: 13 km </a:t>
            </a:r>
          </a:p>
          <a:p>
            <a:r>
              <a:rPr lang="en-US" sz="2800" dirty="0" smtClean="0"/>
              <a:t>vertical resolution: 64 layers of air pressure</a:t>
            </a:r>
          </a:p>
          <a:p>
            <a:r>
              <a:rPr lang="en-US" sz="2400" dirty="0">
                <a:hlinkClick r:id="rId3"/>
              </a:rPr>
              <a:t>https://www.ncdc.noaa.gov/data-access/model-data/model-datasets/global-forcast-system-</a:t>
            </a:r>
            <a:r>
              <a:rPr lang="en-US" sz="2400" dirty="0" smtClean="0">
                <a:hlinkClick r:id="rId3"/>
              </a:rPr>
              <a:t>gfs</a:t>
            </a:r>
            <a:endParaRPr lang="en-US" sz="2400" dirty="0" smtClean="0"/>
          </a:p>
          <a:p>
            <a:r>
              <a:rPr lang="en-US" sz="2800" dirty="0" smtClean="0"/>
              <a:t>each dataset: .grb2 file + .</a:t>
            </a:r>
            <a:r>
              <a:rPr lang="en-US" sz="2800" dirty="0" err="1" smtClean="0"/>
              <a:t>inv</a:t>
            </a:r>
            <a:r>
              <a:rPr lang="en-US" sz="2800" dirty="0" smtClean="0"/>
              <a:t> file</a:t>
            </a:r>
          </a:p>
          <a:p>
            <a:pPr lvl="1">
              <a:buFont typeface="Wingdings" charset="2"/>
              <a:buChar char="Ø"/>
            </a:pPr>
            <a:r>
              <a:rPr lang="en-US" dirty="0" smtClean="0"/>
              <a:t> use wgrib2 C library to read .grib2 file</a:t>
            </a:r>
          </a:p>
          <a:p>
            <a:pPr lvl="1">
              <a:buFont typeface="Wingdings" charset="2"/>
              <a:buChar char="Ø"/>
            </a:pPr>
            <a:r>
              <a:rPr lang="en-US" dirty="0" smtClean="0"/>
              <a:t> use .</a:t>
            </a:r>
            <a:r>
              <a:rPr lang="en-US" dirty="0" err="1" smtClean="0"/>
              <a:t>inv</a:t>
            </a:r>
            <a:r>
              <a:rPr lang="en-US" dirty="0" smtClean="0"/>
              <a:t> file to find name for a specific variable</a:t>
            </a:r>
          </a:p>
          <a:p>
            <a:pPr lvl="1">
              <a:buFont typeface="Wingdings" charset="2"/>
              <a:buChar char="Ø"/>
            </a:pPr>
            <a:r>
              <a:rPr lang="en-US" dirty="0"/>
              <a:t> </a:t>
            </a:r>
            <a:r>
              <a:rPr lang="en-US" dirty="0" smtClean="0"/>
              <a:t>variables: height, temperature, </a:t>
            </a:r>
          </a:p>
          <a:p>
            <a:pPr lvl="1">
              <a:buFont typeface="Wingdings" charset="2"/>
              <a:buChar char="Ø"/>
            </a:pPr>
            <a:r>
              <a:rPr lang="en-US" sz="2000" dirty="0" smtClean="0">
                <a:hlinkClick r:id="rId4"/>
              </a:rPr>
              <a:t> http</a:t>
            </a:r>
            <a:r>
              <a:rPr lang="en-US" sz="2000" dirty="0">
                <a:hlinkClick r:id="rId4"/>
              </a:rPr>
              <a:t>://www.ftp.cpc.ncep.noaa.gov/wd51we/wgrib2/</a:t>
            </a:r>
            <a:r>
              <a:rPr lang="en-US" sz="2000" dirty="0" smtClean="0">
                <a:hlinkClick r:id="rId4"/>
              </a:rPr>
              <a:t>tricks.wgrib2</a:t>
            </a:r>
            <a:endParaRPr lang="en-US" sz="2000" dirty="0" smtClean="0"/>
          </a:p>
          <a:p>
            <a:pPr marL="457200" lvl="1" indent="0">
              <a:buNone/>
            </a:pPr>
            <a:endParaRPr lang="en-US" sz="20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15</a:t>
            </a:fld>
            <a:endParaRPr lang="ja-JP" altLang="en-US" dirty="0"/>
          </a:p>
        </p:txBody>
      </p:sp>
    </p:spTree>
    <p:extLst>
      <p:ext uri="{BB962C8B-B14F-4D97-AF65-F5344CB8AC3E}">
        <p14:creationId xmlns:p14="http://schemas.microsoft.com/office/powerpoint/2010/main" val="40576438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dataset: GFS</a:t>
            </a: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16</a:t>
            </a:fld>
            <a:endParaRPr lang="ja-JP" altLang="en-US" dirty="0"/>
          </a:p>
        </p:txBody>
      </p:sp>
      <p:sp>
        <p:nvSpPr>
          <p:cNvPr id="12" name="Content Placeholder 11"/>
          <p:cNvSpPr>
            <a:spLocks noGrp="1"/>
          </p:cNvSpPr>
          <p:nvPr>
            <p:ph idx="1"/>
          </p:nvPr>
        </p:nvSpPr>
        <p:spPr/>
        <p:txBody>
          <a:bodyPr/>
          <a:lstStyle/>
          <a:p>
            <a:endParaRPr lang="en-US"/>
          </a:p>
        </p:txBody>
      </p:sp>
      <p:pic>
        <p:nvPicPr>
          <p:cNvPr id="13" name="Picture 12" descr="Jietu20180526-0953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836712"/>
            <a:ext cx="7480300" cy="5422900"/>
          </a:xfrm>
          <a:prstGeom prst="rect">
            <a:avLst/>
          </a:prstGeom>
        </p:spPr>
      </p:pic>
    </p:spTree>
    <p:extLst>
      <p:ext uri="{BB962C8B-B14F-4D97-AF65-F5344CB8AC3E}">
        <p14:creationId xmlns:p14="http://schemas.microsoft.com/office/powerpoint/2010/main" val="25831494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smtClean="0"/>
              <a:t>dataset</a:t>
            </a:r>
            <a:endParaRPr lang="en-US" dirty="0"/>
          </a:p>
        </p:txBody>
      </p:sp>
      <p:sp>
        <p:nvSpPr>
          <p:cNvPr id="3" name="Content Placeholder 2"/>
          <p:cNvSpPr>
            <a:spLocks noGrp="1"/>
          </p:cNvSpPr>
          <p:nvPr>
            <p:ph idx="1"/>
          </p:nvPr>
        </p:nvSpPr>
        <p:spPr/>
        <p:txBody>
          <a:bodyPr/>
          <a:lstStyle/>
          <a:p>
            <a:pPr marL="0" indent="0" algn="ctr">
              <a:buNone/>
            </a:pPr>
            <a:r>
              <a:rPr lang="en-US" dirty="0" smtClean="0"/>
              <a:t>Notes</a:t>
            </a:r>
          </a:p>
          <a:p>
            <a:r>
              <a:rPr lang="en-US" sz="2800" dirty="0" smtClean="0"/>
              <a:t>Opening </a:t>
            </a:r>
            <a:r>
              <a:rPr lang="en-US" sz="2800" dirty="0"/>
              <a:t>up data does not magically solve </a:t>
            </a:r>
            <a:r>
              <a:rPr lang="en-US" sz="2800" dirty="0" smtClean="0"/>
              <a:t>problems</a:t>
            </a:r>
            <a:endParaRPr lang="en-US" sz="2800" dirty="0"/>
          </a:p>
          <a:p>
            <a:r>
              <a:rPr lang="en-US" sz="2800" dirty="0"/>
              <a:t>think beyond simple “wouldn’t it be cool if…?” questions, and think about </a:t>
            </a:r>
            <a:r>
              <a:rPr lang="en-US" sz="2800" b="1" dirty="0" smtClean="0"/>
              <a:t>actual </a:t>
            </a:r>
            <a:r>
              <a:rPr lang="en-US" sz="2800" b="1" dirty="0"/>
              <a:t>problems </a:t>
            </a:r>
            <a:r>
              <a:rPr lang="en-US" sz="2800" dirty="0"/>
              <a:t>that can be solved with the data, and </a:t>
            </a:r>
            <a:r>
              <a:rPr lang="en-US" sz="2800" b="1" dirty="0"/>
              <a:t>who will benefit from cost savings</a:t>
            </a:r>
            <a:r>
              <a:rPr lang="en-US" sz="2800" dirty="0"/>
              <a:t> as those problems are </a:t>
            </a:r>
            <a:r>
              <a:rPr lang="en-US" sz="2800" dirty="0" smtClean="0"/>
              <a:t>solved.</a:t>
            </a:r>
          </a:p>
          <a:p>
            <a:r>
              <a:rPr lang="en-US" sz="2800" dirty="0" smtClean="0"/>
              <a:t>For learning purpose, you need to understand:</a:t>
            </a:r>
          </a:p>
          <a:p>
            <a:pPr lvl="1"/>
            <a:r>
              <a:rPr lang="en-US" sz="2400" dirty="0" smtClean="0"/>
              <a:t>data format (</a:t>
            </a:r>
            <a:r>
              <a:rPr lang="en-US" sz="2400" dirty="0" err="1" smtClean="0"/>
              <a:t>NetCDF</a:t>
            </a:r>
            <a:r>
              <a:rPr lang="en-US" sz="2400" dirty="0" smtClean="0"/>
              <a:t>, </a:t>
            </a:r>
            <a:r>
              <a:rPr lang="en-US" sz="2400" dirty="0" err="1" smtClean="0"/>
              <a:t>wgrib</a:t>
            </a:r>
            <a:r>
              <a:rPr lang="en-US" sz="2400" dirty="0" smtClean="0"/>
              <a:t>, binary, tiff)</a:t>
            </a:r>
          </a:p>
          <a:p>
            <a:pPr lvl="1"/>
            <a:r>
              <a:rPr lang="en-US" sz="2400" dirty="0" smtClean="0"/>
              <a:t>physical meaning of variables (radiances, coordinates, etc.)</a:t>
            </a:r>
          </a:p>
          <a:p>
            <a:pPr lvl="1"/>
            <a:r>
              <a:rPr lang="en-US" sz="2400" dirty="0" smtClean="0"/>
              <a:t>quality of the data (expect preprocessing of raw data)</a:t>
            </a:r>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17</a:t>
            </a:fld>
            <a:endParaRPr lang="ja-JP" altLang="en-US" dirty="0"/>
          </a:p>
        </p:txBody>
      </p:sp>
    </p:spTree>
    <p:extLst>
      <p:ext uri="{BB962C8B-B14F-4D97-AF65-F5344CB8AC3E}">
        <p14:creationId xmlns:p14="http://schemas.microsoft.com/office/powerpoint/2010/main" val="15065146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libraries</a:t>
            </a:r>
          </a:p>
        </p:txBody>
      </p:sp>
      <p:sp>
        <p:nvSpPr>
          <p:cNvPr id="3" name="Content Placeholder 2"/>
          <p:cNvSpPr>
            <a:spLocks noGrp="1"/>
          </p:cNvSpPr>
          <p:nvPr>
            <p:ph idx="1"/>
          </p:nvPr>
        </p:nvSpPr>
        <p:spPr/>
        <p:txBody>
          <a:bodyPr/>
          <a:lstStyle/>
          <a:p>
            <a:pPr marL="0" indent="0" algn="ctr">
              <a:buNone/>
            </a:pPr>
            <a:r>
              <a:rPr lang="en-US" dirty="0" smtClean="0"/>
              <a:t>short survey </a:t>
            </a:r>
          </a:p>
          <a:p>
            <a:pPr marL="0" indent="0">
              <a:buNone/>
            </a:pPr>
            <a:r>
              <a:rPr lang="en-US" dirty="0"/>
              <a:t>Software:</a:t>
            </a:r>
          </a:p>
          <a:p>
            <a:pPr marL="0" indent="0">
              <a:buNone/>
            </a:pPr>
            <a:r>
              <a:rPr lang="en-US" dirty="0"/>
              <a:t>Excel, Origin, </a:t>
            </a:r>
            <a:r>
              <a:rPr lang="en-US" dirty="0" err="1"/>
              <a:t>ArcGis</a:t>
            </a:r>
            <a:r>
              <a:rPr lang="en-US" dirty="0"/>
              <a:t>, Panoply, Endnote, </a:t>
            </a:r>
            <a:endParaRPr lang="en-US" dirty="0" smtClean="0"/>
          </a:p>
          <a:p>
            <a:pPr marL="0" indent="0">
              <a:buNone/>
            </a:pPr>
            <a:endParaRPr lang="en-US" dirty="0"/>
          </a:p>
          <a:p>
            <a:pPr marL="0" indent="0">
              <a:buNone/>
            </a:pPr>
            <a:r>
              <a:rPr lang="en-US" dirty="0" smtClean="0"/>
              <a:t>coding language:</a:t>
            </a:r>
          </a:p>
          <a:p>
            <a:pPr marL="0" indent="0">
              <a:buNone/>
            </a:pPr>
            <a:r>
              <a:rPr lang="en-US" dirty="0"/>
              <a:t>Fortran, C/C++, Matlab, R, </a:t>
            </a:r>
            <a:r>
              <a:rPr lang="en-US" b="1" dirty="0"/>
              <a:t>Python</a:t>
            </a:r>
            <a:r>
              <a:rPr lang="en-US" dirty="0"/>
              <a:t>, Labview, Shell</a:t>
            </a:r>
            <a:r>
              <a:rPr lang="en-US" dirty="0" smtClean="0"/>
              <a:t>, Perl</a:t>
            </a:r>
            <a:r>
              <a:rPr lang="en-US" dirty="0"/>
              <a:t>, JavaScript/</a:t>
            </a:r>
            <a:r>
              <a:rPr lang="en-US" dirty="0" err="1" smtClean="0"/>
              <a:t>PhP</a:t>
            </a:r>
            <a:r>
              <a:rPr lang="en-US" dirty="0" smtClean="0"/>
              <a:t>,  SQL</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18</a:t>
            </a:fld>
            <a:endParaRPr lang="ja-JP" altLang="en-US" dirty="0"/>
          </a:p>
        </p:txBody>
      </p:sp>
    </p:spTree>
    <p:extLst>
      <p:ext uri="{BB962C8B-B14F-4D97-AF65-F5344CB8AC3E}">
        <p14:creationId xmlns:p14="http://schemas.microsoft.com/office/powerpoint/2010/main" val="21266532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a:t>
            </a:r>
            <a:r>
              <a:rPr lang="en-US" dirty="0" smtClean="0"/>
              <a:t>libraries</a:t>
            </a:r>
            <a:endParaRPr lang="en-US" dirty="0"/>
          </a:p>
        </p:txBody>
      </p:sp>
      <p:sp>
        <p:nvSpPr>
          <p:cNvPr id="3" name="Content Placeholder 2"/>
          <p:cNvSpPr>
            <a:spLocks noGrp="1"/>
          </p:cNvSpPr>
          <p:nvPr>
            <p:ph idx="1"/>
          </p:nvPr>
        </p:nvSpPr>
        <p:spPr/>
        <p:txBody>
          <a:bodyPr/>
          <a:lstStyle/>
          <a:p>
            <a:pPr marL="0" indent="0">
              <a:buNone/>
            </a:pPr>
            <a:r>
              <a:rPr lang="en-US" dirty="0" smtClean="0"/>
              <a:t>How to choose?</a:t>
            </a:r>
          </a:p>
          <a:p>
            <a:r>
              <a:rPr lang="en-US" sz="2800" dirty="0"/>
              <a:t>A</a:t>
            </a:r>
            <a:r>
              <a:rPr lang="en-US" sz="2800" dirty="0" smtClean="0"/>
              <a:t>pplication/project specific</a:t>
            </a:r>
          </a:p>
          <a:p>
            <a:r>
              <a:rPr lang="en-US" sz="2800" dirty="0" smtClean="0"/>
              <a:t>If a commercial one can do the job, buy one. Saving your time is much more important.</a:t>
            </a:r>
          </a:p>
          <a:p>
            <a:r>
              <a:rPr lang="en-US" sz="2800" dirty="0" smtClean="0"/>
              <a:t>If not, search whether others have developed the tools</a:t>
            </a:r>
          </a:p>
          <a:p>
            <a:r>
              <a:rPr lang="en-US" sz="2800" dirty="0" smtClean="0"/>
              <a:t>e.g. WRF model is written in Fortran</a:t>
            </a:r>
          </a:p>
          <a:p>
            <a:r>
              <a:rPr lang="en-US" sz="2800" dirty="0" smtClean="0"/>
              <a:t>If no preference, use Python.</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19</a:t>
            </a:fld>
            <a:endParaRPr lang="ja-JP" altLang="en-US" dirty="0"/>
          </a:p>
        </p:txBody>
      </p:sp>
    </p:spTree>
    <p:extLst>
      <p:ext uri="{BB962C8B-B14F-4D97-AF65-F5344CB8AC3E}">
        <p14:creationId xmlns:p14="http://schemas.microsoft.com/office/powerpoint/2010/main" val="7521806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602F63-33E1-BA4B-880B-B14EFE6A89B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46E684FA-C702-5846-8A91-50C9C18F3097}"/>
              </a:ext>
            </a:extLst>
          </p:cNvPr>
          <p:cNvSpPr>
            <a:spLocks noGrp="1"/>
          </p:cNvSpPr>
          <p:nvPr>
            <p:ph idx="1"/>
          </p:nvPr>
        </p:nvSpPr>
        <p:spPr/>
        <p:txBody>
          <a:bodyPr/>
          <a:lstStyle/>
          <a:p>
            <a:r>
              <a:rPr lang="en-US" sz="2400" dirty="0"/>
              <a:t>Introduction of myself and my company</a:t>
            </a:r>
          </a:p>
          <a:p>
            <a:r>
              <a:rPr lang="en-US" sz="2400" dirty="0"/>
              <a:t>A</a:t>
            </a:r>
            <a:r>
              <a:rPr lang="en-US" sz="2400" dirty="0" smtClean="0"/>
              <a:t>wareness and critical thinking</a:t>
            </a:r>
          </a:p>
          <a:p>
            <a:r>
              <a:rPr lang="en-US" sz="2400" dirty="0"/>
              <a:t>O</a:t>
            </a:r>
            <a:r>
              <a:rPr lang="en-US" sz="2400" dirty="0" smtClean="0"/>
              <a:t>pen dataset: Satellite, GFS, </a:t>
            </a:r>
            <a:r>
              <a:rPr lang="en-US" sz="2400" dirty="0" err="1" smtClean="0"/>
              <a:t>etc</a:t>
            </a:r>
            <a:endParaRPr lang="en-US" sz="2400" dirty="0" smtClean="0"/>
          </a:p>
          <a:p>
            <a:r>
              <a:rPr lang="en-US" sz="2400" dirty="0" smtClean="0"/>
              <a:t>free software tools and programming libraries</a:t>
            </a:r>
          </a:p>
          <a:p>
            <a:pPr marL="0" indent="0">
              <a:buNone/>
            </a:pPr>
            <a:r>
              <a:rPr lang="en-US" sz="2400" dirty="0" smtClean="0"/>
              <a:t>(short break)</a:t>
            </a:r>
          </a:p>
          <a:p>
            <a:r>
              <a:rPr lang="en-US" sz="2400" dirty="0" smtClean="0"/>
              <a:t>Python data analysis and machine learning</a:t>
            </a:r>
          </a:p>
          <a:p>
            <a:r>
              <a:rPr lang="en-US" sz="2400" dirty="0" smtClean="0"/>
              <a:t>Python deep learning for image recognition</a:t>
            </a:r>
          </a:p>
          <a:p>
            <a:r>
              <a:rPr lang="en-US" sz="2400" dirty="0" smtClean="0"/>
              <a:t>Matlab example for </a:t>
            </a:r>
            <a:r>
              <a:rPr lang="en-US" sz="2400" dirty="0" err="1" smtClean="0"/>
              <a:t>LandSat</a:t>
            </a:r>
            <a:endParaRPr lang="en-US" sz="2400" dirty="0" smtClean="0"/>
          </a:p>
          <a:p>
            <a:r>
              <a:rPr lang="en-US" sz="2400" dirty="0" smtClean="0"/>
              <a:t>Q&amp;A</a:t>
            </a:r>
          </a:p>
          <a:p>
            <a:endParaRPr lang="en-US" sz="2400" dirty="0"/>
          </a:p>
        </p:txBody>
      </p:sp>
      <p:sp>
        <p:nvSpPr>
          <p:cNvPr id="4" name="Slide Number Placeholder 3">
            <a:extLst>
              <a:ext uri="{FF2B5EF4-FFF2-40B4-BE49-F238E27FC236}">
                <a16:creationId xmlns:a16="http://schemas.microsoft.com/office/drawing/2014/main" xmlns="" id="{EA33FC07-7D34-9346-BD3B-2DD7E8C94AD2}"/>
              </a:ext>
            </a:extLst>
          </p:cNvPr>
          <p:cNvSpPr>
            <a:spLocks noGrp="1"/>
          </p:cNvSpPr>
          <p:nvPr>
            <p:ph type="sldNum" sz="quarter" idx="12"/>
          </p:nvPr>
        </p:nvSpPr>
        <p:spPr/>
        <p:txBody>
          <a:bodyPr/>
          <a:lstStyle/>
          <a:p>
            <a:pPr>
              <a:defRPr/>
            </a:pPr>
            <a:fld id="{DCA52CD5-CC3B-4CDE-A470-B49921B6AD75}" type="slidenum">
              <a:rPr lang="ja-JP" altLang="en-US" smtClean="0"/>
              <a:pPr>
                <a:defRPr/>
              </a:pPr>
              <a:t>2</a:t>
            </a:fld>
            <a:endParaRPr lang="ja-JP" altLang="en-US" dirty="0"/>
          </a:p>
        </p:txBody>
      </p:sp>
      <p:sp>
        <p:nvSpPr>
          <p:cNvPr id="5" name="Cloud 4"/>
          <p:cNvSpPr/>
          <p:nvPr/>
        </p:nvSpPr>
        <p:spPr>
          <a:xfrm>
            <a:off x="827584" y="4797152"/>
            <a:ext cx="7056784" cy="19442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feel free to </a:t>
            </a:r>
            <a:r>
              <a:rPr lang="en-US" b="1" dirty="0" smtClean="0"/>
              <a:t>ask any question at any time</a:t>
            </a:r>
            <a:r>
              <a:rPr lang="en-US" dirty="0" smtClean="0"/>
              <a:t>. The best way to learn is interacting with new things</a:t>
            </a:r>
            <a:endParaRPr lang="en-US" dirty="0"/>
          </a:p>
        </p:txBody>
      </p:sp>
    </p:spTree>
    <p:extLst>
      <p:ext uri="{BB962C8B-B14F-4D97-AF65-F5344CB8AC3E}">
        <p14:creationId xmlns:p14="http://schemas.microsoft.com/office/powerpoint/2010/main" val="6201896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libraries</a:t>
            </a:r>
          </a:p>
        </p:txBody>
      </p:sp>
      <p:sp>
        <p:nvSpPr>
          <p:cNvPr id="3" name="Content Placeholder 2"/>
          <p:cNvSpPr>
            <a:spLocks noGrp="1"/>
          </p:cNvSpPr>
          <p:nvPr>
            <p:ph idx="1"/>
          </p:nvPr>
        </p:nvSpPr>
        <p:spPr/>
        <p:txBody>
          <a:bodyPr/>
          <a:lstStyle/>
          <a:p>
            <a:pPr marL="0" indent="0" algn="ctr">
              <a:buNone/>
            </a:pPr>
            <a:r>
              <a:rPr lang="en-US" dirty="0" smtClean="0"/>
              <a:t>Example: Endnote</a:t>
            </a:r>
          </a:p>
          <a:p>
            <a:r>
              <a:rPr lang="en-US" dirty="0" smtClean="0"/>
              <a:t>my favorite tool to manage journal papers</a:t>
            </a:r>
          </a:p>
          <a:p>
            <a:r>
              <a:rPr lang="en-US" dirty="0" smtClean="0"/>
              <a:t>CAS has bought the license </a:t>
            </a:r>
          </a:p>
          <a:p>
            <a:r>
              <a:rPr lang="en-US" dirty="0" smtClean="0"/>
              <a:t>a quick demo</a:t>
            </a:r>
          </a:p>
          <a:p>
            <a:pPr marL="0" indent="0">
              <a:buNone/>
            </a:pPr>
            <a:r>
              <a:rPr lang="en-US" dirty="0" smtClean="0"/>
              <a:t> (sorting, smart folder, insert citation)</a:t>
            </a: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20</a:t>
            </a:fld>
            <a:endParaRPr lang="ja-JP" altLang="en-US" dirty="0"/>
          </a:p>
        </p:txBody>
      </p:sp>
    </p:spTree>
    <p:extLst>
      <p:ext uri="{BB962C8B-B14F-4D97-AF65-F5344CB8AC3E}">
        <p14:creationId xmlns:p14="http://schemas.microsoft.com/office/powerpoint/2010/main" val="24981111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libraries</a:t>
            </a:r>
          </a:p>
        </p:txBody>
      </p:sp>
      <p:sp>
        <p:nvSpPr>
          <p:cNvPr id="3" name="Content Placeholder 2"/>
          <p:cNvSpPr>
            <a:spLocks noGrp="1"/>
          </p:cNvSpPr>
          <p:nvPr>
            <p:ph idx="1"/>
          </p:nvPr>
        </p:nvSpPr>
        <p:spPr/>
        <p:txBody>
          <a:bodyPr/>
          <a:lstStyle/>
          <a:p>
            <a:pPr marL="0" indent="0" algn="ctr">
              <a:buNone/>
            </a:pPr>
            <a:r>
              <a:rPr lang="en-US" dirty="0" smtClean="0"/>
              <a:t>Example: Panoply</a:t>
            </a:r>
          </a:p>
          <a:p>
            <a:r>
              <a:rPr lang="en-US" sz="2800" dirty="0" smtClean="0"/>
              <a:t>open </a:t>
            </a:r>
            <a:r>
              <a:rPr lang="en-US" sz="2800" dirty="0" err="1" smtClean="0"/>
              <a:t>NetCDF</a:t>
            </a:r>
            <a:r>
              <a:rPr lang="en-US" sz="2800" dirty="0" smtClean="0"/>
              <a:t> file (GOES data) for quick glance</a:t>
            </a:r>
          </a:p>
          <a:p>
            <a:r>
              <a:rPr lang="en-US" sz="2800" dirty="0" smtClean="0"/>
              <a:t>free download: </a:t>
            </a:r>
            <a:r>
              <a:rPr lang="en-US" sz="2400" dirty="0" smtClean="0">
                <a:hlinkClick r:id="rId2"/>
              </a:rPr>
              <a:t>https</a:t>
            </a:r>
            <a:r>
              <a:rPr lang="en-US" sz="2400" dirty="0">
                <a:hlinkClick r:id="rId2"/>
              </a:rPr>
              <a:t>://www.giss.nasa.gov/tools/panoply</a:t>
            </a:r>
            <a:r>
              <a:rPr lang="en-US" sz="2400" dirty="0" smtClean="0">
                <a:hlinkClick r:id="rId2"/>
              </a:rPr>
              <a:t>/</a:t>
            </a:r>
            <a:endParaRPr lang="en-US" sz="2400" dirty="0" smtClean="0"/>
          </a:p>
          <a:p>
            <a:r>
              <a:rPr lang="en-US" sz="2800" dirty="0" smtClean="0"/>
              <a:t>quick demo </a:t>
            </a:r>
            <a:r>
              <a:rPr lang="en-US" sz="2400" dirty="0" smtClean="0"/>
              <a:t>(variables, attributes, </a:t>
            </a:r>
            <a:r>
              <a:rPr lang="en-US" sz="2400" dirty="0" err="1" smtClean="0"/>
              <a:t>hyperdata</a:t>
            </a:r>
            <a:r>
              <a:rPr lang="en-US" sz="2400" dirty="0" smtClean="0"/>
              <a:t>, quick plot)</a:t>
            </a:r>
          </a:p>
          <a:p>
            <a:pPr marL="0" indent="0">
              <a:buNone/>
            </a:pPr>
            <a:endParaRPr lang="en-US" sz="28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21</a:t>
            </a:fld>
            <a:endParaRPr lang="ja-JP" altLang="en-US" dirty="0"/>
          </a:p>
        </p:txBody>
      </p:sp>
      <p:pic>
        <p:nvPicPr>
          <p:cNvPr id="6" name="Picture 5"/>
          <p:cNvPicPr>
            <a:picLocks noChangeAspect="1"/>
          </p:cNvPicPr>
          <p:nvPr/>
        </p:nvPicPr>
        <p:blipFill>
          <a:blip r:embed="rId3"/>
          <a:stretch>
            <a:fillRect/>
          </a:stretch>
        </p:blipFill>
        <p:spPr>
          <a:xfrm>
            <a:off x="1619672" y="3042474"/>
            <a:ext cx="5724127" cy="3618619"/>
          </a:xfrm>
          <a:prstGeom prst="rect">
            <a:avLst/>
          </a:prstGeom>
        </p:spPr>
      </p:pic>
    </p:spTree>
    <p:extLst>
      <p:ext uri="{BB962C8B-B14F-4D97-AF65-F5344CB8AC3E}">
        <p14:creationId xmlns:p14="http://schemas.microsoft.com/office/powerpoint/2010/main" val="14854385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libraries</a:t>
            </a:r>
          </a:p>
        </p:txBody>
      </p:sp>
      <p:sp>
        <p:nvSpPr>
          <p:cNvPr id="3" name="Content Placeholder 2"/>
          <p:cNvSpPr>
            <a:spLocks noGrp="1"/>
          </p:cNvSpPr>
          <p:nvPr>
            <p:ph idx="1"/>
          </p:nvPr>
        </p:nvSpPr>
        <p:spPr/>
        <p:txBody>
          <a:bodyPr/>
          <a:lstStyle/>
          <a:p>
            <a:pPr marL="0" indent="0" algn="ctr">
              <a:buNone/>
            </a:pPr>
            <a:r>
              <a:rPr lang="en-US" dirty="0"/>
              <a:t>Example: </a:t>
            </a:r>
            <a:r>
              <a:rPr lang="en-US" dirty="0" smtClean="0"/>
              <a:t>netCDF4-python</a:t>
            </a:r>
          </a:p>
          <a:p>
            <a:r>
              <a:rPr lang="en-US" dirty="0">
                <a:hlinkClick r:id="rId3"/>
              </a:rPr>
              <a:t>http://unidata.github.io/netcdf4-python</a:t>
            </a:r>
            <a:r>
              <a:rPr lang="en-US" dirty="0" smtClean="0">
                <a:hlinkClick r:id="rId3"/>
              </a:rPr>
              <a:t>/</a:t>
            </a:r>
            <a:endParaRPr lang="en-US" dirty="0" smtClean="0"/>
          </a:p>
          <a:p>
            <a:pPr marL="0" indent="0">
              <a:buNone/>
            </a:pPr>
            <a:endParaRPr lang="en-US" dirty="0" smtClean="0"/>
          </a:p>
          <a:p>
            <a:pPr marL="0" indent="0">
              <a:buNone/>
            </a:pPr>
            <a:r>
              <a:rPr lang="en-US" sz="2000" dirty="0"/>
              <a:t>```python</a:t>
            </a:r>
          </a:p>
          <a:p>
            <a:pPr marL="0" indent="0">
              <a:buNone/>
            </a:pPr>
            <a:r>
              <a:rPr lang="en-US" sz="2000" dirty="0" smtClean="0"/>
              <a:t>from </a:t>
            </a:r>
            <a:r>
              <a:rPr lang="en-US" sz="2000" dirty="0"/>
              <a:t>netCDF4 import Dataset</a:t>
            </a:r>
          </a:p>
          <a:p>
            <a:pPr marL="0" indent="0">
              <a:buNone/>
            </a:pPr>
            <a:r>
              <a:rPr lang="en-US" sz="2000" dirty="0" err="1"/>
              <a:t>rootgrp</a:t>
            </a:r>
            <a:r>
              <a:rPr lang="en-US" sz="2000" dirty="0"/>
              <a:t> = Dataset(filename, ‘r’) # </a:t>
            </a:r>
            <a:r>
              <a:rPr lang="en-US" sz="2000" dirty="0" smtClean="0"/>
              <a:t>type: netCDF4</a:t>
            </a:r>
            <a:r>
              <a:rPr lang="en-US" sz="2000" dirty="0"/>
              <a:t>._netCDF4.</a:t>
            </a:r>
            <a:r>
              <a:rPr lang="en-US" sz="2000" dirty="0" smtClean="0"/>
              <a:t>Dataset</a:t>
            </a:r>
          </a:p>
          <a:p>
            <a:pPr marL="0" indent="0">
              <a:buNone/>
            </a:pPr>
            <a:r>
              <a:rPr lang="en-US" sz="2000" dirty="0"/>
              <a:t>x = </a:t>
            </a:r>
            <a:r>
              <a:rPr lang="en-US" sz="2000" dirty="0" err="1"/>
              <a:t>rootgrp</a:t>
            </a:r>
            <a:r>
              <a:rPr lang="en-US" sz="2000" dirty="0"/>
              <a:t>['x'][:]  # shape (5000,), -0.075 to 0.0649</a:t>
            </a:r>
          </a:p>
          <a:p>
            <a:pPr marL="0" indent="0">
              <a:buNone/>
            </a:pPr>
            <a:r>
              <a:rPr lang="en-US" sz="2000" dirty="0"/>
              <a:t>y = </a:t>
            </a:r>
            <a:r>
              <a:rPr lang="en-US" sz="2000" dirty="0" err="1"/>
              <a:t>rootgrp</a:t>
            </a:r>
            <a:r>
              <a:rPr lang="en-US" sz="2000" dirty="0"/>
              <a:t>['y'][:]  # shape (3000,), 0.0426 to 0.1265</a:t>
            </a:r>
          </a:p>
          <a:p>
            <a:pPr marL="0" indent="0">
              <a:buNone/>
            </a:pPr>
            <a:r>
              <a:rPr lang="en-US" sz="2000" dirty="0"/>
              <a:t>cmi = </a:t>
            </a:r>
            <a:r>
              <a:rPr lang="en-US" sz="2000" dirty="0" err="1"/>
              <a:t>rootgrp</a:t>
            </a:r>
            <a:r>
              <a:rPr lang="en-US" sz="2000" dirty="0"/>
              <a:t>['CMI'][:] # shape(3000,5000)</a:t>
            </a:r>
          </a:p>
          <a:p>
            <a:pPr marL="0" indent="0">
              <a:buNone/>
            </a:pPr>
            <a:r>
              <a:rPr lang="en-US" sz="2000" dirty="0" err="1"/>
              <a:t>plt.imshow</a:t>
            </a:r>
            <a:r>
              <a:rPr lang="en-US" sz="2000" dirty="0"/>
              <a:t>(</a:t>
            </a:r>
            <a:r>
              <a:rPr lang="en-US" sz="2000" dirty="0" smtClean="0"/>
              <a:t>cmi</a:t>
            </a:r>
            <a:r>
              <a:rPr lang="en-US" sz="2000" dirty="0"/>
              <a:t>)</a:t>
            </a:r>
          </a:p>
          <a:p>
            <a:pPr marL="0" indent="0">
              <a:buNone/>
            </a:pPr>
            <a:r>
              <a:rPr lang="en-US" sz="2000" dirty="0" smtClean="0"/>
              <a:t>`</a:t>
            </a:r>
            <a:r>
              <a:rPr lang="en-US" sz="2000" dirty="0"/>
              <a:t>``</a:t>
            </a:r>
          </a:p>
          <a:p>
            <a:r>
              <a:rPr lang="en-US" dirty="0" smtClean="0"/>
              <a:t>much more you can do if you can code</a:t>
            </a: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22</a:t>
            </a:fld>
            <a:endParaRPr lang="ja-JP" altLang="en-US" dirty="0"/>
          </a:p>
        </p:txBody>
      </p:sp>
    </p:spTree>
    <p:extLst>
      <p:ext uri="{BB962C8B-B14F-4D97-AF65-F5344CB8AC3E}">
        <p14:creationId xmlns:p14="http://schemas.microsoft.com/office/powerpoint/2010/main" val="15391199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software tools and programming libraries</a:t>
            </a:r>
          </a:p>
        </p:txBody>
      </p:sp>
      <p:sp>
        <p:nvSpPr>
          <p:cNvPr id="3" name="Content Placeholder 2"/>
          <p:cNvSpPr>
            <a:spLocks noGrp="1"/>
          </p:cNvSpPr>
          <p:nvPr>
            <p:ph idx="1"/>
          </p:nvPr>
        </p:nvSpPr>
        <p:spPr/>
        <p:txBody>
          <a:bodyPr/>
          <a:lstStyle/>
          <a:p>
            <a:pPr marL="0" indent="0" algn="ctr">
              <a:buNone/>
            </a:pPr>
            <a:r>
              <a:rPr lang="en-US" dirty="0" smtClean="0"/>
              <a:t>Why choose Python?</a:t>
            </a:r>
          </a:p>
          <a:p>
            <a:r>
              <a:rPr lang="en-US" sz="2800" dirty="0" smtClean="0"/>
              <a:t>easy to learn, grammar is human readable</a:t>
            </a:r>
          </a:p>
          <a:p>
            <a:r>
              <a:rPr lang="en-US" sz="2800" dirty="0" smtClean="0"/>
              <a:t>very popular, means you can easily find resources to learn by yourself or solution when you get stuck</a:t>
            </a:r>
          </a:p>
          <a:p>
            <a:r>
              <a:rPr lang="en-US" sz="2800" dirty="0" smtClean="0"/>
              <a:t>powerful IDEs, easily render codes &amp; graph together</a:t>
            </a:r>
          </a:p>
          <a:p>
            <a:r>
              <a:rPr lang="en-US" sz="2800" dirty="0" smtClean="0"/>
              <a:t>many free libraries for different purposes: </a:t>
            </a:r>
          </a:p>
          <a:p>
            <a:pPr lvl="1"/>
            <a:r>
              <a:rPr lang="en-US" sz="2400" dirty="0" err="1" smtClean="0"/>
              <a:t>numpy</a:t>
            </a:r>
            <a:r>
              <a:rPr lang="en-US" sz="2400" dirty="0" smtClean="0"/>
              <a:t>, </a:t>
            </a:r>
            <a:r>
              <a:rPr lang="en-US" sz="2400" dirty="0" err="1" smtClean="0"/>
              <a:t>scipy</a:t>
            </a:r>
            <a:r>
              <a:rPr lang="en-US" sz="2400" dirty="0" smtClean="0"/>
              <a:t>, pandas, </a:t>
            </a:r>
          </a:p>
          <a:p>
            <a:pPr lvl="1"/>
            <a:r>
              <a:rPr lang="en-US" sz="2400" dirty="0" err="1" smtClean="0"/>
              <a:t>matplotlib</a:t>
            </a:r>
            <a:endParaRPr lang="en-US" sz="2400" dirty="0" smtClean="0"/>
          </a:p>
          <a:p>
            <a:pPr lvl="1"/>
            <a:r>
              <a:rPr lang="en-US" sz="2400" dirty="0" err="1" smtClean="0"/>
              <a:t>opencv</a:t>
            </a:r>
            <a:endParaRPr lang="en-US" sz="2400" dirty="0" smtClean="0"/>
          </a:p>
          <a:p>
            <a:pPr lvl="1"/>
            <a:r>
              <a:rPr lang="en-US" sz="2400" dirty="0" err="1" smtClean="0"/>
              <a:t>sci</a:t>
            </a:r>
            <a:r>
              <a:rPr lang="en-US" sz="2400" dirty="0" smtClean="0"/>
              <a:t>-kit learn</a:t>
            </a:r>
          </a:p>
          <a:p>
            <a:pPr lvl="1"/>
            <a:r>
              <a:rPr lang="en-US" sz="2400" dirty="0" err="1" smtClean="0"/>
              <a:t>tensorflow</a:t>
            </a:r>
            <a:endParaRPr lang="en-US" sz="24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23</a:t>
            </a:fld>
            <a:endParaRPr lang="ja-JP" altLang="en-US" dirty="0"/>
          </a:p>
        </p:txBody>
      </p:sp>
    </p:spTree>
    <p:extLst>
      <p:ext uri="{BB962C8B-B14F-4D97-AF65-F5344CB8AC3E}">
        <p14:creationId xmlns:p14="http://schemas.microsoft.com/office/powerpoint/2010/main" val="39911384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602F63-33E1-BA4B-880B-B14EFE6A89B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46E684FA-C702-5846-8A91-50C9C18F3097}"/>
              </a:ext>
            </a:extLst>
          </p:cNvPr>
          <p:cNvSpPr>
            <a:spLocks noGrp="1"/>
          </p:cNvSpPr>
          <p:nvPr>
            <p:ph idx="1"/>
          </p:nvPr>
        </p:nvSpPr>
        <p:spPr/>
        <p:txBody>
          <a:bodyPr/>
          <a:lstStyle/>
          <a:p>
            <a:r>
              <a:rPr lang="en-US" sz="2400" dirty="0"/>
              <a:t>Introduction of myself and my company</a:t>
            </a:r>
          </a:p>
          <a:p>
            <a:r>
              <a:rPr lang="en-US" sz="2400" dirty="0"/>
              <a:t>A</a:t>
            </a:r>
            <a:r>
              <a:rPr lang="en-US" sz="2400" dirty="0" smtClean="0"/>
              <a:t>wareness and critical thinking</a:t>
            </a:r>
          </a:p>
          <a:p>
            <a:r>
              <a:rPr lang="en-US" sz="2400" dirty="0"/>
              <a:t>O</a:t>
            </a:r>
            <a:r>
              <a:rPr lang="en-US" sz="2400" dirty="0" smtClean="0"/>
              <a:t>pen dataset: Satellite, GFS, </a:t>
            </a:r>
            <a:r>
              <a:rPr lang="en-US" sz="2400" dirty="0" err="1" smtClean="0"/>
              <a:t>etc</a:t>
            </a:r>
            <a:endParaRPr lang="en-US" sz="2400" dirty="0" smtClean="0"/>
          </a:p>
          <a:p>
            <a:r>
              <a:rPr lang="en-US" sz="2400" dirty="0" smtClean="0"/>
              <a:t>free software tools and programming libraries</a:t>
            </a:r>
          </a:p>
          <a:p>
            <a:pPr marL="0" indent="0">
              <a:buNone/>
            </a:pPr>
            <a:r>
              <a:rPr lang="en-US" sz="2400" dirty="0" smtClean="0"/>
              <a:t>(short break)</a:t>
            </a:r>
          </a:p>
          <a:p>
            <a:r>
              <a:rPr lang="en-US" sz="2400" dirty="0" smtClean="0"/>
              <a:t>Python data analysis and machine learning</a:t>
            </a:r>
          </a:p>
          <a:p>
            <a:r>
              <a:rPr lang="en-US" sz="2400" dirty="0" smtClean="0"/>
              <a:t>Python deep learning for image recognition</a:t>
            </a:r>
          </a:p>
          <a:p>
            <a:r>
              <a:rPr lang="en-US" sz="2400" dirty="0" smtClean="0"/>
              <a:t>Matlab example for </a:t>
            </a:r>
            <a:r>
              <a:rPr lang="en-US" sz="2400" dirty="0" err="1" smtClean="0"/>
              <a:t>LandSat</a:t>
            </a:r>
            <a:endParaRPr lang="en-US" sz="2400" dirty="0" smtClean="0"/>
          </a:p>
          <a:p>
            <a:r>
              <a:rPr lang="en-US" sz="2400" dirty="0" smtClean="0"/>
              <a:t>Q&amp;A</a:t>
            </a:r>
          </a:p>
          <a:p>
            <a:endParaRPr lang="en-US" sz="2400" dirty="0"/>
          </a:p>
        </p:txBody>
      </p:sp>
      <p:sp>
        <p:nvSpPr>
          <p:cNvPr id="4" name="Slide Number Placeholder 3">
            <a:extLst>
              <a:ext uri="{FF2B5EF4-FFF2-40B4-BE49-F238E27FC236}">
                <a16:creationId xmlns:a16="http://schemas.microsoft.com/office/drawing/2014/main" xmlns="" id="{EA33FC07-7D34-9346-BD3B-2DD7E8C94AD2}"/>
              </a:ext>
            </a:extLst>
          </p:cNvPr>
          <p:cNvSpPr>
            <a:spLocks noGrp="1"/>
          </p:cNvSpPr>
          <p:nvPr>
            <p:ph type="sldNum" sz="quarter" idx="12"/>
          </p:nvPr>
        </p:nvSpPr>
        <p:spPr/>
        <p:txBody>
          <a:bodyPr/>
          <a:lstStyle/>
          <a:p>
            <a:pPr>
              <a:defRPr/>
            </a:pPr>
            <a:fld id="{DCA52CD5-CC3B-4CDE-A470-B49921B6AD75}" type="slidenum">
              <a:rPr lang="ja-JP" altLang="en-US" smtClean="0"/>
              <a:pPr>
                <a:defRPr/>
              </a:pPr>
              <a:t>24</a:t>
            </a:fld>
            <a:endParaRPr lang="ja-JP" altLang="en-US" dirty="0"/>
          </a:p>
        </p:txBody>
      </p:sp>
      <p:sp>
        <p:nvSpPr>
          <p:cNvPr id="5" name="Cloud 4"/>
          <p:cNvSpPr/>
          <p:nvPr/>
        </p:nvSpPr>
        <p:spPr>
          <a:xfrm>
            <a:off x="827584" y="4797152"/>
            <a:ext cx="7056784" cy="19442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feel free to </a:t>
            </a:r>
            <a:r>
              <a:rPr lang="en-US" b="1" dirty="0" smtClean="0"/>
              <a:t>ask any question at any time</a:t>
            </a:r>
            <a:r>
              <a:rPr lang="en-US" dirty="0" smtClean="0"/>
              <a:t>. The best way to learn is interacting with new things</a:t>
            </a:r>
            <a:endParaRPr lang="en-US" dirty="0"/>
          </a:p>
        </p:txBody>
      </p:sp>
    </p:spTree>
    <p:extLst>
      <p:ext uri="{BB962C8B-B14F-4D97-AF65-F5344CB8AC3E}">
        <p14:creationId xmlns:p14="http://schemas.microsoft.com/office/powerpoint/2010/main" val="27549169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analysis and machine learning</a:t>
            </a:r>
          </a:p>
        </p:txBody>
      </p:sp>
      <p:sp>
        <p:nvSpPr>
          <p:cNvPr id="3" name="Content Placeholder 2"/>
          <p:cNvSpPr>
            <a:spLocks noGrp="1"/>
          </p:cNvSpPr>
          <p:nvPr>
            <p:ph idx="1"/>
          </p:nvPr>
        </p:nvSpPr>
        <p:spPr/>
        <p:txBody>
          <a:bodyPr/>
          <a:lstStyle/>
          <a:p>
            <a:pPr marL="0" indent="0" algn="ctr">
              <a:buNone/>
            </a:pPr>
            <a:r>
              <a:rPr lang="en-US" dirty="0"/>
              <a:t>Python environment </a:t>
            </a:r>
            <a:r>
              <a:rPr lang="en-US" dirty="0" smtClean="0"/>
              <a:t>setup</a:t>
            </a:r>
          </a:p>
          <a:p>
            <a:r>
              <a:rPr lang="en-US" sz="2800" dirty="0" smtClean="0"/>
              <a:t>My favorite IDE is </a:t>
            </a:r>
            <a:r>
              <a:rPr lang="en-US" sz="2800" dirty="0" err="1" smtClean="0"/>
              <a:t>jupyter</a:t>
            </a:r>
            <a:r>
              <a:rPr lang="en-US" sz="2800" dirty="0" smtClean="0"/>
              <a:t> notebook </a:t>
            </a:r>
          </a:p>
          <a:p>
            <a:r>
              <a:rPr lang="en-US" sz="2800" dirty="0"/>
              <a:t>Anaconda with Python </a:t>
            </a:r>
            <a:r>
              <a:rPr lang="en-US" sz="2800" dirty="0" smtClean="0"/>
              <a:t>3 or Python 2: </a:t>
            </a:r>
          </a:p>
          <a:p>
            <a:pPr marL="0" indent="0">
              <a:buNone/>
            </a:pPr>
            <a:r>
              <a:rPr lang="en-US" sz="2800" dirty="0" smtClean="0">
                <a:hlinkClick r:id="rId2"/>
              </a:rPr>
              <a:t>https://anaconda.org/</a:t>
            </a:r>
            <a:endParaRPr lang="en-US" sz="2800" dirty="0" smtClean="0"/>
          </a:p>
          <a:p>
            <a:r>
              <a:rPr lang="en-US" sz="2800" dirty="0" smtClean="0"/>
              <a:t>use ‘</a:t>
            </a:r>
            <a:r>
              <a:rPr lang="en-US" sz="2800" dirty="0" err="1" smtClean="0"/>
              <a:t>conda</a:t>
            </a:r>
            <a:r>
              <a:rPr lang="en-US" sz="2800" dirty="0" smtClean="0"/>
              <a:t> install’ to install required libraries</a:t>
            </a:r>
          </a:p>
          <a:p>
            <a:r>
              <a:rPr lang="en-US" sz="2800" dirty="0" smtClean="0"/>
              <a:t>Read official documentations to get a basic idea</a:t>
            </a:r>
          </a:p>
          <a:p>
            <a:pPr lvl="1"/>
            <a:r>
              <a:rPr lang="en-US" sz="2400" dirty="0" err="1" smtClean="0"/>
              <a:t>numpy</a:t>
            </a:r>
            <a:r>
              <a:rPr lang="en-US" sz="2400" dirty="0"/>
              <a:t>: </a:t>
            </a:r>
            <a:r>
              <a:rPr lang="en-US" sz="2400" dirty="0">
                <a:hlinkClick r:id="rId3"/>
              </a:rPr>
              <a:t>http://www.numpy.org</a:t>
            </a:r>
            <a:r>
              <a:rPr lang="en-US" sz="2400" dirty="0" smtClean="0">
                <a:hlinkClick r:id="rId3"/>
              </a:rPr>
              <a:t>/</a:t>
            </a:r>
            <a:r>
              <a:rPr lang="en-US" sz="2400" dirty="0" smtClean="0"/>
              <a:t> </a:t>
            </a:r>
            <a:endParaRPr lang="en-US" sz="2400" dirty="0" smtClean="0"/>
          </a:p>
          <a:p>
            <a:pPr lvl="1"/>
            <a:r>
              <a:rPr lang="en-US" sz="2400" dirty="0"/>
              <a:t>pandas: </a:t>
            </a:r>
            <a:r>
              <a:rPr lang="en-US" sz="2400" dirty="0">
                <a:hlinkClick r:id="rId4"/>
              </a:rPr>
              <a:t>https://pandas.pydata.org</a:t>
            </a:r>
            <a:r>
              <a:rPr lang="en-US" sz="2400" dirty="0" smtClean="0">
                <a:hlinkClick r:id="rId4"/>
              </a:rPr>
              <a:t>/</a:t>
            </a:r>
            <a:r>
              <a:rPr lang="en-US" sz="2400" dirty="0" smtClean="0"/>
              <a:t> </a:t>
            </a:r>
            <a:endParaRPr lang="en-US" sz="2400" dirty="0" smtClean="0"/>
          </a:p>
          <a:p>
            <a:pPr lvl="1"/>
            <a:r>
              <a:rPr lang="en-US" sz="2400" dirty="0" err="1" smtClean="0"/>
              <a:t>matplotlib</a:t>
            </a:r>
            <a:r>
              <a:rPr lang="en-US" sz="2400" dirty="0"/>
              <a:t>: </a:t>
            </a:r>
            <a:r>
              <a:rPr lang="en-US" sz="2400" dirty="0">
                <a:hlinkClick r:id="rId5"/>
              </a:rPr>
              <a:t>https://matplotlib.org</a:t>
            </a:r>
            <a:r>
              <a:rPr lang="en-US" sz="2400" dirty="0" smtClean="0">
                <a:hlinkClick r:id="rId5"/>
              </a:rPr>
              <a:t>/</a:t>
            </a:r>
            <a:r>
              <a:rPr lang="en-US" sz="2400" dirty="0" smtClean="0"/>
              <a:t> </a:t>
            </a:r>
            <a:endParaRPr lang="en-US" sz="2400" dirty="0" smtClean="0"/>
          </a:p>
          <a:p>
            <a:pPr lvl="1"/>
            <a:r>
              <a:rPr lang="en-US" sz="2400" dirty="0" err="1" smtClean="0"/>
              <a:t>seaborn</a:t>
            </a:r>
            <a:r>
              <a:rPr lang="en-US" sz="2400" dirty="0"/>
              <a:t>: </a:t>
            </a:r>
            <a:r>
              <a:rPr lang="en-US" sz="2400" dirty="0">
                <a:hlinkClick r:id="rId6"/>
              </a:rPr>
              <a:t>https://seaborn.pydata.org</a:t>
            </a:r>
            <a:r>
              <a:rPr lang="en-US" sz="2400" dirty="0" smtClean="0">
                <a:hlinkClick r:id="rId6"/>
              </a:rPr>
              <a:t>/</a:t>
            </a:r>
            <a:r>
              <a:rPr lang="en-US" sz="2400" dirty="0" smtClean="0"/>
              <a:t> </a:t>
            </a:r>
            <a:endParaRPr lang="en-US" sz="2400" dirty="0" smtClean="0"/>
          </a:p>
          <a:p>
            <a:pPr lvl="1"/>
            <a:r>
              <a:rPr lang="en-US" sz="2400" dirty="0" err="1" smtClean="0"/>
              <a:t>sklearn</a:t>
            </a:r>
            <a:r>
              <a:rPr lang="en-US" sz="2400" dirty="0"/>
              <a:t>: </a:t>
            </a:r>
            <a:r>
              <a:rPr lang="en-US" sz="2400" dirty="0">
                <a:hlinkClick r:id="rId7"/>
              </a:rPr>
              <a:t>http://scikit-learn.org/stable/</a:t>
            </a:r>
            <a:r>
              <a:rPr lang="en-US" sz="2400" dirty="0" smtClean="0">
                <a:hlinkClick r:id="rId7"/>
              </a:rPr>
              <a:t>index.html</a:t>
            </a:r>
            <a:r>
              <a:rPr lang="en-US" sz="2400" dirty="0" smtClean="0"/>
              <a:t> </a:t>
            </a:r>
            <a:endParaRPr lang="en-US" sz="2400" dirty="0" smtClean="0"/>
          </a:p>
          <a:p>
            <a:pPr marL="0" indent="0">
              <a:buNone/>
            </a:pPr>
            <a:r>
              <a:rPr lang="en-US" sz="2800" dirty="0" smtClean="0"/>
              <a:t> </a:t>
            </a:r>
          </a:p>
          <a:p>
            <a:pPr marL="0" indent="0">
              <a:buNone/>
            </a:pPr>
            <a:endParaRPr lang="en-US" sz="2800" dirty="0" smtClean="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25</a:t>
            </a:fld>
            <a:endParaRPr lang="ja-JP" altLang="en-US" dirty="0"/>
          </a:p>
        </p:txBody>
      </p:sp>
    </p:spTree>
    <p:extLst>
      <p:ext uri="{BB962C8B-B14F-4D97-AF65-F5344CB8AC3E}">
        <p14:creationId xmlns:p14="http://schemas.microsoft.com/office/powerpoint/2010/main" val="824615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analysis and machine </a:t>
            </a:r>
            <a:r>
              <a:rPr lang="en-US" dirty="0" smtClean="0"/>
              <a:t>learning</a:t>
            </a:r>
            <a:endParaRPr lang="en-US" dirty="0"/>
          </a:p>
        </p:txBody>
      </p:sp>
      <p:sp>
        <p:nvSpPr>
          <p:cNvPr id="3" name="Content Placeholder 2"/>
          <p:cNvSpPr>
            <a:spLocks noGrp="1"/>
          </p:cNvSpPr>
          <p:nvPr>
            <p:ph idx="1"/>
          </p:nvPr>
        </p:nvSpPr>
        <p:spPr/>
        <p:txBody>
          <a:bodyPr/>
          <a:lstStyle/>
          <a:p>
            <a:pPr marL="0" indent="0" algn="ctr">
              <a:buNone/>
            </a:pPr>
            <a:r>
              <a:rPr lang="en-US" dirty="0" smtClean="0"/>
              <a:t>Walk-through example: Titanic dataset</a:t>
            </a:r>
          </a:p>
          <a:p>
            <a:pPr marL="0" indent="0">
              <a:buNone/>
            </a:pPr>
            <a:r>
              <a:rPr lang="en-US" dirty="0" smtClean="0"/>
              <a:t>disk location</a:t>
            </a:r>
            <a:r>
              <a:rPr lang="en-US" dirty="0"/>
              <a:t>: </a:t>
            </a:r>
            <a:r>
              <a:rPr lang="en-US" sz="2000" dirty="0" smtClean="0"/>
              <a:t>/Users/</a:t>
            </a:r>
            <a:r>
              <a:rPr lang="en-US" sz="2000" dirty="0" err="1" smtClean="0"/>
              <a:t>yuchaojiang</a:t>
            </a:r>
            <a:r>
              <a:rPr lang="en-US" sz="2000" dirty="0" smtClean="0"/>
              <a:t>/</a:t>
            </a:r>
            <a:r>
              <a:rPr lang="en-US" sz="2000" dirty="0" err="1" smtClean="0"/>
              <a:t>github_all</a:t>
            </a:r>
            <a:r>
              <a:rPr lang="en-US" sz="2000" dirty="0" smtClean="0"/>
              <a:t>/</a:t>
            </a:r>
            <a:r>
              <a:rPr lang="en-US" sz="2000" dirty="0" err="1" smtClean="0"/>
              <a:t>datasets_github</a:t>
            </a:r>
            <a:r>
              <a:rPr lang="en-US" sz="2000" dirty="0" smtClean="0"/>
              <a:t>/titanic</a:t>
            </a:r>
          </a:p>
          <a:p>
            <a:pPr marL="0" indent="0">
              <a:buNone/>
            </a:pPr>
            <a:r>
              <a:rPr lang="en-US" dirty="0" smtClean="0"/>
              <a:t>web </a:t>
            </a:r>
            <a:r>
              <a:rPr lang="en-US" dirty="0"/>
              <a:t>location</a:t>
            </a:r>
            <a:r>
              <a:rPr lang="en-US" sz="2000" dirty="0"/>
              <a:t>: </a:t>
            </a:r>
            <a:r>
              <a:rPr lang="en-US" sz="2000" dirty="0">
                <a:hlinkClick r:id="rId3"/>
              </a:rPr>
              <a:t>https://github.com/jychstar/datasets/tree/master/</a:t>
            </a:r>
            <a:r>
              <a:rPr lang="en-US" sz="2000" dirty="0" smtClean="0">
                <a:hlinkClick r:id="rId3"/>
              </a:rPr>
              <a:t>titanic</a:t>
            </a:r>
            <a:r>
              <a:rPr lang="en-US" sz="2000" dirty="0" smtClean="0"/>
              <a:t> </a:t>
            </a:r>
            <a:endParaRPr lang="en-US" sz="2800" dirty="0" smtClean="0"/>
          </a:p>
          <a:p>
            <a:pPr marL="0" indent="0">
              <a:buNone/>
            </a:pPr>
            <a:r>
              <a:rPr lang="en-US" sz="2800" dirty="0" smtClean="0"/>
              <a:t>notes:</a:t>
            </a:r>
          </a:p>
          <a:p>
            <a:r>
              <a:rPr lang="en-US" sz="2800" dirty="0" smtClean="0"/>
              <a:t>data preprocessing</a:t>
            </a:r>
          </a:p>
          <a:p>
            <a:r>
              <a:rPr lang="en-US" sz="2800" dirty="0" smtClean="0"/>
              <a:t>data visualization</a:t>
            </a:r>
          </a:p>
          <a:p>
            <a:r>
              <a:rPr lang="en-US" sz="2800" dirty="0" smtClean="0"/>
              <a:t>machine learning</a:t>
            </a:r>
            <a:endParaRPr lang="en-US" sz="28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26</a:t>
            </a:fld>
            <a:endParaRPr lang="ja-JP" altLang="en-US" dirty="0"/>
          </a:p>
        </p:txBody>
      </p:sp>
    </p:spTree>
    <p:extLst>
      <p:ext uri="{BB962C8B-B14F-4D97-AF65-F5344CB8AC3E}">
        <p14:creationId xmlns:p14="http://schemas.microsoft.com/office/powerpoint/2010/main" val="41460405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deep learning for image </a:t>
            </a:r>
            <a:r>
              <a:rPr lang="en-US" dirty="0" smtClean="0"/>
              <a:t>recognition</a:t>
            </a:r>
            <a:endParaRPr lang="en-US" dirty="0"/>
          </a:p>
        </p:txBody>
      </p:sp>
      <p:sp>
        <p:nvSpPr>
          <p:cNvPr id="3" name="Content Placeholder 2"/>
          <p:cNvSpPr>
            <a:spLocks noGrp="1"/>
          </p:cNvSpPr>
          <p:nvPr>
            <p:ph idx="1"/>
          </p:nvPr>
        </p:nvSpPr>
        <p:spPr/>
        <p:txBody>
          <a:bodyPr/>
          <a:lstStyle/>
          <a:p>
            <a:pPr marL="0" indent="0" algn="ctr">
              <a:buNone/>
            </a:pPr>
            <a:r>
              <a:rPr lang="en-US" dirty="0" smtClean="0"/>
              <a:t>Example: deep learning for self-driving car</a:t>
            </a:r>
          </a:p>
          <a:p>
            <a:pPr marL="0" indent="0">
              <a:buNone/>
            </a:pPr>
            <a:r>
              <a:rPr lang="en-US" dirty="0"/>
              <a:t>video location: </a:t>
            </a:r>
            <a:r>
              <a:rPr lang="en-US" sz="2400" dirty="0"/>
              <a:t>/Users/</a:t>
            </a:r>
            <a:r>
              <a:rPr lang="en-US" sz="2400" dirty="0" err="1"/>
              <a:t>yuchaojiang</a:t>
            </a:r>
            <a:r>
              <a:rPr lang="en-US" sz="2400" dirty="0"/>
              <a:t>/</a:t>
            </a:r>
            <a:r>
              <a:rPr lang="en-US" sz="2400" dirty="0" err="1"/>
              <a:t>udacity</a:t>
            </a:r>
            <a:r>
              <a:rPr lang="en-US" sz="2400" dirty="0"/>
              <a:t>/SCND/</a:t>
            </a:r>
            <a:r>
              <a:rPr lang="en-US" sz="2400" dirty="0" smtClean="0"/>
              <a:t>final</a:t>
            </a:r>
            <a:endParaRPr lang="en-US" sz="2400" dirty="0"/>
          </a:p>
          <a:p>
            <a:pPr marL="0" indent="0">
              <a:buNone/>
            </a:pPr>
            <a:endParaRPr lang="en-US" dirty="0"/>
          </a:p>
          <a:p>
            <a:pPr marL="0" indent="0">
              <a:buNone/>
            </a:pPr>
            <a:r>
              <a:rPr lang="en-US" dirty="0" smtClean="0"/>
              <a:t>disk </a:t>
            </a:r>
            <a:r>
              <a:rPr lang="en-US" dirty="0"/>
              <a:t>location: </a:t>
            </a:r>
            <a:r>
              <a:rPr lang="en-US" sz="2000" dirty="0"/>
              <a:t>/Users/</a:t>
            </a:r>
            <a:r>
              <a:rPr lang="en-US" sz="2000" dirty="0" err="1"/>
              <a:t>yuchaojiang</a:t>
            </a:r>
            <a:r>
              <a:rPr lang="en-US" sz="2000" dirty="0"/>
              <a:t>/</a:t>
            </a:r>
            <a:r>
              <a:rPr lang="en-US" sz="2000" dirty="0" err="1"/>
              <a:t>github_all</a:t>
            </a:r>
            <a:r>
              <a:rPr lang="en-US" sz="2000" dirty="0"/>
              <a:t>/</a:t>
            </a:r>
            <a:r>
              <a:rPr lang="en-US" sz="2000" dirty="0" err="1"/>
              <a:t>nanodegree_github</a:t>
            </a:r>
            <a:r>
              <a:rPr lang="en-US" sz="2000" dirty="0"/>
              <a:t>/</a:t>
            </a:r>
            <a:r>
              <a:rPr lang="en-US" sz="2000" dirty="0" err="1"/>
              <a:t>CarND</a:t>
            </a:r>
            <a:r>
              <a:rPr lang="en-US" sz="2000" dirty="0"/>
              <a:t>/</a:t>
            </a:r>
            <a:r>
              <a:rPr lang="en-US" sz="2000" dirty="0" smtClean="0"/>
              <a:t>p5_vehicle_detection</a:t>
            </a:r>
          </a:p>
          <a:p>
            <a:pPr marL="0" indent="0">
              <a:buNone/>
            </a:pPr>
            <a:endParaRPr lang="en-US" sz="2000" dirty="0" smtClean="0"/>
          </a:p>
          <a:p>
            <a:pPr marL="0" indent="0">
              <a:buNone/>
            </a:pPr>
            <a:r>
              <a:rPr lang="en-US" sz="2000" dirty="0" smtClean="0"/>
              <a:t>web location: </a:t>
            </a:r>
            <a:r>
              <a:rPr lang="en-US" sz="2000" dirty="0" smtClean="0">
                <a:hlinkClick r:id="rId2"/>
              </a:rPr>
              <a:t>https://github/jychstar/nanodegree_github</a:t>
            </a:r>
            <a:r>
              <a:rPr lang="en-US" sz="2000" dirty="0">
                <a:hlinkClick r:id="rId2"/>
              </a:rPr>
              <a:t>/CarND/</a:t>
            </a:r>
            <a:r>
              <a:rPr lang="en-US" sz="2000" dirty="0" smtClean="0">
                <a:hlinkClick r:id="rId2"/>
              </a:rPr>
              <a:t>p5_vehicle_detection</a:t>
            </a:r>
            <a:endParaRPr lang="en-US" sz="2000" dirty="0" smtClean="0"/>
          </a:p>
          <a:p>
            <a:pPr marL="0" indent="0">
              <a:buNone/>
            </a:pPr>
            <a:endParaRPr lang="en-US" sz="2000" dirty="0" smtClean="0"/>
          </a:p>
          <a:p>
            <a:pPr marL="0" indent="0">
              <a:buNone/>
            </a:pPr>
            <a:endParaRPr lang="en-US" sz="2000" dirty="0" smtClean="0"/>
          </a:p>
          <a:p>
            <a:pPr marL="0" indent="0">
              <a:buNone/>
            </a:pPr>
            <a:r>
              <a:rPr lang="en-US" sz="2000" dirty="0" smtClean="0"/>
              <a:t>Notes:</a:t>
            </a:r>
          </a:p>
          <a:p>
            <a:r>
              <a:rPr lang="en-US" sz="2000" dirty="0" smtClean="0"/>
              <a:t>have a rough idea what is deep learning</a:t>
            </a:r>
          </a:p>
          <a:p>
            <a:r>
              <a:rPr lang="en-US" sz="2000" dirty="0" smtClean="0"/>
              <a:t>whether it can be used for meteorological application</a:t>
            </a:r>
          </a:p>
          <a:p>
            <a:endParaRPr lang="en-US" sz="2000" dirty="0"/>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27</a:t>
            </a:fld>
            <a:endParaRPr lang="ja-JP" altLang="en-US" dirty="0"/>
          </a:p>
        </p:txBody>
      </p:sp>
    </p:spTree>
    <p:extLst>
      <p:ext uri="{BB962C8B-B14F-4D97-AF65-F5344CB8AC3E}">
        <p14:creationId xmlns:p14="http://schemas.microsoft.com/office/powerpoint/2010/main" val="21814109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example for </a:t>
            </a:r>
            <a:r>
              <a:rPr lang="en-US" dirty="0" err="1" smtClean="0"/>
              <a:t>LandSat</a:t>
            </a:r>
            <a:endParaRPr lang="en-US" dirty="0"/>
          </a:p>
        </p:txBody>
      </p:sp>
      <p:sp>
        <p:nvSpPr>
          <p:cNvPr id="3" name="Content Placeholder 2"/>
          <p:cNvSpPr>
            <a:spLocks noGrp="1"/>
          </p:cNvSpPr>
          <p:nvPr>
            <p:ph idx="1"/>
          </p:nvPr>
        </p:nvSpPr>
        <p:spPr/>
        <p:txBody>
          <a:bodyPr/>
          <a:lstStyle/>
          <a:p>
            <a:pPr marL="0" indent="0" algn="ctr">
              <a:buNone/>
            </a:pPr>
            <a:r>
              <a:rPr lang="en-US" dirty="0" smtClean="0"/>
              <a:t>Example: Matlab codes for cloud mask</a:t>
            </a:r>
          </a:p>
          <a:p>
            <a:pPr marL="0" indent="0">
              <a:buNone/>
            </a:pPr>
            <a:r>
              <a:rPr lang="en-US" sz="2800" dirty="0" smtClean="0"/>
              <a:t>original author: </a:t>
            </a:r>
            <a:r>
              <a:rPr lang="en-US" sz="2800" dirty="0" err="1" smtClean="0"/>
              <a:t>Zhe</a:t>
            </a:r>
            <a:r>
              <a:rPr lang="en-US" sz="2800" dirty="0" smtClean="0"/>
              <a:t> Zhu at Texas Tech University</a:t>
            </a:r>
          </a:p>
          <a:p>
            <a:pPr marL="0" indent="0">
              <a:buNone/>
            </a:pPr>
            <a:r>
              <a:rPr lang="en-US" sz="2800" dirty="0">
                <a:hlinkClick r:id="rId3"/>
              </a:rPr>
              <a:t>https://github.com/prs021/</a:t>
            </a:r>
            <a:r>
              <a:rPr lang="en-US" sz="2800" dirty="0" smtClean="0">
                <a:hlinkClick r:id="rId3"/>
              </a:rPr>
              <a:t>fmask</a:t>
            </a:r>
            <a:r>
              <a:rPr lang="en-US" sz="2800" dirty="0" smtClean="0"/>
              <a:t> </a:t>
            </a:r>
          </a:p>
          <a:p>
            <a:pPr marL="0" indent="0">
              <a:buNone/>
            </a:pPr>
            <a:endParaRPr lang="en-US" sz="2800" dirty="0"/>
          </a:p>
          <a:p>
            <a:pPr marL="0" indent="0">
              <a:buNone/>
            </a:pPr>
            <a:r>
              <a:rPr lang="en-US" sz="2800" dirty="0" err="1" smtClean="0"/>
              <a:t>landsat</a:t>
            </a:r>
            <a:r>
              <a:rPr lang="en-US" sz="2800" dirty="0"/>
              <a:t> data: free register </a:t>
            </a:r>
            <a:r>
              <a:rPr lang="en-US" sz="2800" dirty="0" smtClean="0"/>
              <a:t>then download </a:t>
            </a:r>
            <a:r>
              <a:rPr lang="en-US" sz="2800" dirty="0"/>
              <a:t>the tiff </a:t>
            </a:r>
            <a:r>
              <a:rPr lang="en-US" sz="2800" dirty="0" smtClean="0"/>
              <a:t>data</a:t>
            </a:r>
            <a:endParaRPr lang="en-US" sz="2800" dirty="0"/>
          </a:p>
          <a:p>
            <a:pPr marL="0" indent="0">
              <a:buNone/>
            </a:pPr>
            <a:r>
              <a:rPr lang="en-US" sz="2800" dirty="0" smtClean="0">
                <a:hlinkClick r:id="rId4"/>
              </a:rPr>
              <a:t>https</a:t>
            </a:r>
            <a:r>
              <a:rPr lang="en-US" sz="2800" dirty="0">
                <a:hlinkClick r:id="rId4"/>
              </a:rPr>
              <a:t>://earthexplorer.usgs.gov</a:t>
            </a:r>
            <a:r>
              <a:rPr lang="en-US" sz="2800" dirty="0" smtClean="0">
                <a:hlinkClick r:id="rId4"/>
              </a:rPr>
              <a:t>/</a:t>
            </a:r>
            <a:endParaRPr lang="en-US" sz="2800" dirty="0" smtClean="0"/>
          </a:p>
          <a:p>
            <a:pPr marL="0" indent="0">
              <a:buNone/>
            </a:pPr>
            <a:endParaRPr lang="en-US" sz="2800" dirty="0"/>
          </a:p>
          <a:p>
            <a:pPr marL="0" indent="0">
              <a:buNone/>
            </a:pPr>
            <a:r>
              <a:rPr lang="en-US" sz="2800" dirty="0"/>
              <a:t>example results: </a:t>
            </a:r>
            <a:r>
              <a:rPr lang="en-US" sz="2000" dirty="0"/>
              <a:t>/Users/</a:t>
            </a:r>
            <a:r>
              <a:rPr lang="en-US" sz="2000" dirty="0" err="1"/>
              <a:t>yuchaojiang</a:t>
            </a:r>
            <a:r>
              <a:rPr lang="en-US" sz="2000" dirty="0"/>
              <a:t>/</a:t>
            </a:r>
            <a:r>
              <a:rPr lang="en-US" sz="2000" dirty="0" err="1"/>
              <a:t>github_all</a:t>
            </a:r>
            <a:r>
              <a:rPr lang="en-US" sz="2000" dirty="0"/>
              <a:t>/GOESR-master/</a:t>
            </a:r>
            <a:r>
              <a:rPr lang="en-US" sz="2000" dirty="0" err="1"/>
              <a:t>matlab_landsat_fmask</a:t>
            </a:r>
            <a:r>
              <a:rPr lang="en-US" sz="2000" dirty="0"/>
              <a:t>/image</a:t>
            </a:r>
            <a:endParaRPr lang="en-US" sz="2000" dirty="0" smtClean="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28</a:t>
            </a:fld>
            <a:endParaRPr lang="ja-JP" altLang="en-US" dirty="0"/>
          </a:p>
        </p:txBody>
      </p:sp>
      <p:pic>
        <p:nvPicPr>
          <p:cNvPr id="5" name="Picture 4" descr="Norman_outpu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5019991"/>
            <a:ext cx="1979712" cy="1856141"/>
          </a:xfrm>
          <a:prstGeom prst="rect">
            <a:avLst/>
          </a:prstGeom>
        </p:spPr>
      </p:pic>
    </p:spTree>
    <p:extLst>
      <p:ext uri="{BB962C8B-B14F-4D97-AF65-F5344CB8AC3E}">
        <p14:creationId xmlns:p14="http://schemas.microsoft.com/office/powerpoint/2010/main" val="38222114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Numbering of Path/Row for  </a:t>
            </a:r>
            <a:r>
              <a:rPr lang="en-US" dirty="0" err="1" smtClean="0"/>
              <a:t>LandSat</a:t>
            </a:r>
            <a:endParaRPr lang="en-US" dirty="0"/>
          </a:p>
        </p:txBody>
      </p:sp>
      <p:pic>
        <p:nvPicPr>
          <p:cNvPr id="5" name="Content Placeholder 4" descr="3791749411269393788.png"/>
          <p:cNvPicPr>
            <a:picLocks noGrp="1" noChangeAspect="1"/>
          </p:cNvPicPr>
          <p:nvPr>
            <p:ph idx="1"/>
          </p:nvPr>
        </p:nvPicPr>
        <p:blipFill>
          <a:blip r:embed="rId3">
            <a:extLst>
              <a:ext uri="{28A0092B-C50C-407E-A947-70E740481C1C}">
                <a14:useLocalDpi xmlns:a14="http://schemas.microsoft.com/office/drawing/2010/main" val="0"/>
              </a:ext>
            </a:extLst>
          </a:blip>
          <a:srcRect t="6935" b="6935"/>
          <a:stretch>
            <a:fillRect/>
          </a:stretch>
        </p:blipFill>
        <p:spPr>
          <a:xfrm>
            <a:off x="457200" y="1197248"/>
            <a:ext cx="8229600" cy="5472112"/>
          </a:xfrm>
        </p:spPr>
      </p:pic>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29</a:t>
            </a:fld>
            <a:endParaRPr lang="ja-JP" altLang="en-US" dirty="0"/>
          </a:p>
        </p:txBody>
      </p:sp>
      <p:sp>
        <p:nvSpPr>
          <p:cNvPr id="7" name="Rectangle 6"/>
          <p:cNvSpPr/>
          <p:nvPr/>
        </p:nvSpPr>
        <p:spPr>
          <a:xfrm>
            <a:off x="683568" y="548680"/>
            <a:ext cx="7920880" cy="461665"/>
          </a:xfrm>
          <a:prstGeom prst="rect">
            <a:avLst/>
          </a:prstGeom>
        </p:spPr>
        <p:txBody>
          <a:bodyPr wrap="square">
            <a:spAutoFit/>
          </a:bodyPr>
          <a:lstStyle/>
          <a:p>
            <a:pPr marL="0" indent="0">
              <a:buNone/>
            </a:pPr>
            <a:r>
              <a:rPr lang="en-US" dirty="0" smtClean="0">
                <a:solidFill>
                  <a:schemeClr val="tx1"/>
                </a:solidFill>
              </a:rPr>
              <a:t>if use Beijing </a:t>
            </a:r>
            <a:r>
              <a:rPr lang="en-US" dirty="0">
                <a:solidFill>
                  <a:srgbClr val="000000"/>
                </a:solidFill>
              </a:rPr>
              <a:t>(132/32) or Tibet </a:t>
            </a:r>
            <a:r>
              <a:rPr lang="en-US" dirty="0" smtClean="0">
                <a:solidFill>
                  <a:srgbClr val="000000"/>
                </a:solidFill>
              </a:rPr>
              <a:t>area</a:t>
            </a:r>
            <a:endParaRPr lang="en-US" dirty="0">
              <a:solidFill>
                <a:srgbClr val="000000"/>
              </a:solidFill>
            </a:endParaRPr>
          </a:p>
        </p:txBody>
      </p:sp>
    </p:spTree>
    <p:extLst>
      <p:ext uri="{BB962C8B-B14F-4D97-AF65-F5344CB8AC3E}">
        <p14:creationId xmlns:p14="http://schemas.microsoft.com/office/powerpoint/2010/main" val="33545839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7F50D326-8C36-B840-9E56-5635CE1DA856}"/>
              </a:ext>
            </a:extLst>
          </p:cNvPr>
          <p:cNvPicPr>
            <a:picLocks noChangeAspect="1"/>
          </p:cNvPicPr>
          <p:nvPr/>
        </p:nvPicPr>
        <p:blipFill>
          <a:blip r:embed="rId2"/>
          <a:stretch>
            <a:fillRect/>
          </a:stretch>
        </p:blipFill>
        <p:spPr>
          <a:xfrm>
            <a:off x="6228184" y="4797152"/>
            <a:ext cx="2247499" cy="1495608"/>
          </a:xfrm>
          <a:prstGeom prst="rect">
            <a:avLst/>
          </a:prstGeom>
        </p:spPr>
      </p:pic>
      <p:pic>
        <p:nvPicPr>
          <p:cNvPr id="14" name="Picture 13">
            <a:extLst>
              <a:ext uri="{FF2B5EF4-FFF2-40B4-BE49-F238E27FC236}">
                <a16:creationId xmlns:a16="http://schemas.microsoft.com/office/drawing/2014/main" xmlns="" id="{1EDA50AD-F10F-3941-9401-80FE22DB3BD8}"/>
              </a:ext>
            </a:extLst>
          </p:cNvPr>
          <p:cNvPicPr>
            <a:picLocks noChangeAspect="1"/>
          </p:cNvPicPr>
          <p:nvPr/>
        </p:nvPicPr>
        <p:blipFill>
          <a:blip r:embed="rId3"/>
          <a:stretch>
            <a:fillRect/>
          </a:stretch>
        </p:blipFill>
        <p:spPr>
          <a:xfrm>
            <a:off x="5004048" y="3501008"/>
            <a:ext cx="4471144" cy="938940"/>
          </a:xfrm>
          <a:prstGeom prst="rect">
            <a:avLst/>
          </a:prstGeom>
        </p:spPr>
      </p:pic>
      <p:pic>
        <p:nvPicPr>
          <p:cNvPr id="8" name="Picture 7">
            <a:extLst>
              <a:ext uri="{FF2B5EF4-FFF2-40B4-BE49-F238E27FC236}">
                <a16:creationId xmlns:a16="http://schemas.microsoft.com/office/drawing/2014/main" xmlns="" id="{89DC0580-D22D-AF44-8968-AAAED792F31E}"/>
              </a:ext>
            </a:extLst>
          </p:cNvPr>
          <p:cNvPicPr>
            <a:picLocks noChangeAspect="1"/>
          </p:cNvPicPr>
          <p:nvPr/>
        </p:nvPicPr>
        <p:blipFill>
          <a:blip r:embed="rId4"/>
          <a:stretch>
            <a:fillRect/>
          </a:stretch>
        </p:blipFill>
        <p:spPr>
          <a:xfrm>
            <a:off x="4932040" y="2420888"/>
            <a:ext cx="3899644" cy="1169893"/>
          </a:xfrm>
          <a:prstGeom prst="rect">
            <a:avLst/>
          </a:prstGeom>
        </p:spPr>
      </p:pic>
      <p:sp>
        <p:nvSpPr>
          <p:cNvPr id="2" name="Title 1">
            <a:extLst>
              <a:ext uri="{FF2B5EF4-FFF2-40B4-BE49-F238E27FC236}">
                <a16:creationId xmlns:a16="http://schemas.microsoft.com/office/drawing/2014/main" xmlns="" id="{6020F287-ADDF-0447-882E-C3045658FB1E}"/>
              </a:ext>
            </a:extLst>
          </p:cNvPr>
          <p:cNvSpPr>
            <a:spLocks noGrp="1"/>
          </p:cNvSpPr>
          <p:nvPr>
            <p:ph type="title"/>
          </p:nvPr>
        </p:nvSpPr>
        <p:spPr/>
        <p:txBody>
          <a:bodyPr/>
          <a:lstStyle/>
          <a:p>
            <a:r>
              <a:rPr lang="en-US" dirty="0" smtClean="0"/>
              <a:t>Introduction</a:t>
            </a:r>
            <a:endParaRPr lang="en-US" b="1" dirty="0"/>
          </a:p>
        </p:txBody>
      </p:sp>
      <p:sp>
        <p:nvSpPr>
          <p:cNvPr id="3" name="Content Placeholder 2">
            <a:extLst>
              <a:ext uri="{FF2B5EF4-FFF2-40B4-BE49-F238E27FC236}">
                <a16:creationId xmlns:a16="http://schemas.microsoft.com/office/drawing/2014/main" xmlns="" id="{637F821B-3638-BD4A-9773-9AAFAB9A28B6}"/>
              </a:ext>
            </a:extLst>
          </p:cNvPr>
          <p:cNvSpPr>
            <a:spLocks noGrp="1"/>
          </p:cNvSpPr>
          <p:nvPr>
            <p:ph idx="1"/>
          </p:nvPr>
        </p:nvSpPr>
        <p:spPr>
          <a:xfrm>
            <a:off x="179512" y="836613"/>
            <a:ext cx="8507288" cy="5472112"/>
          </a:xfrm>
        </p:spPr>
        <p:txBody>
          <a:bodyPr/>
          <a:lstStyle/>
          <a:p>
            <a:r>
              <a:rPr lang="en-US" altLang="zh-CHS" sz="2800" dirty="0" smtClean="0">
                <a:latin typeface="Times" pitchFamily="2" charset="0"/>
              </a:rPr>
              <a:t>Grew up </a:t>
            </a:r>
            <a:r>
              <a:rPr lang="en-US" sz="2800" dirty="0">
                <a:latin typeface="Times" pitchFamily="2" charset="0"/>
              </a:rPr>
              <a:t>in </a:t>
            </a:r>
            <a:r>
              <a:rPr lang="en-US" sz="2800" dirty="0" err="1">
                <a:latin typeface="Times" pitchFamily="2" charset="0"/>
              </a:rPr>
              <a:t>FuJian</a:t>
            </a:r>
            <a:r>
              <a:rPr lang="en-US" sz="2800" dirty="0">
                <a:latin typeface="Times" pitchFamily="2" charset="0"/>
              </a:rPr>
              <a:t>(</a:t>
            </a:r>
            <a:r>
              <a:rPr lang="zh-CHS" altLang="en-US" sz="2800" dirty="0">
                <a:latin typeface="Times" pitchFamily="2" charset="0"/>
              </a:rPr>
              <a:t>福建</a:t>
            </a:r>
            <a:r>
              <a:rPr lang="en-US" sz="2800" dirty="0">
                <a:latin typeface="Times" pitchFamily="2" charset="0"/>
              </a:rPr>
              <a:t>).</a:t>
            </a:r>
          </a:p>
          <a:p>
            <a:pPr marL="0" indent="0">
              <a:buNone/>
            </a:pPr>
            <a:endParaRPr lang="en-US" dirty="0">
              <a:latin typeface="Times" pitchFamily="2" charset="0"/>
            </a:endParaRPr>
          </a:p>
          <a:p>
            <a:endParaRPr lang="en-US" dirty="0">
              <a:latin typeface="Times" pitchFamily="2" charset="0"/>
            </a:endParaRPr>
          </a:p>
          <a:p>
            <a:r>
              <a:rPr lang="en-US" sz="2800" dirty="0">
                <a:latin typeface="Times" pitchFamily="2" charset="0"/>
              </a:rPr>
              <a:t>2007, </a:t>
            </a:r>
            <a:r>
              <a:rPr lang="en-US" sz="2800" dirty="0">
                <a:latin typeface="Times New Roman" panose="02020603050405020304" pitchFamily="18" charset="0"/>
                <a:ea typeface="SimSun" panose="02010600030101010101" pitchFamily="2" charset="-122"/>
              </a:rPr>
              <a:t>B.S</a:t>
            </a:r>
            <a:r>
              <a:rPr lang="en-US" sz="2800" dirty="0" smtClean="0">
                <a:latin typeface="Times New Roman" panose="02020603050405020304" pitchFamily="18" charset="0"/>
                <a:ea typeface="SimSun" panose="02010600030101010101" pitchFamily="2" charset="-122"/>
              </a:rPr>
              <a:t>. in </a:t>
            </a:r>
            <a:r>
              <a:rPr lang="en-US" sz="2800" dirty="0">
                <a:latin typeface="Times New Roman" panose="02020603050405020304" pitchFamily="18" charset="0"/>
                <a:ea typeface="SimSun" panose="02010600030101010101" pitchFamily="2" charset="-122"/>
              </a:rPr>
              <a:t>Applied Physics.</a:t>
            </a:r>
          </a:p>
          <a:p>
            <a:endParaRPr lang="en-US" sz="2800" dirty="0">
              <a:latin typeface="Times New Roman" panose="02020603050405020304" pitchFamily="18" charset="0"/>
              <a:ea typeface="SimSun" panose="02010600030101010101" pitchFamily="2" charset="-122"/>
            </a:endParaRPr>
          </a:p>
          <a:p>
            <a:r>
              <a:rPr lang="en-US" sz="2800" dirty="0" smtClean="0">
                <a:latin typeface="Times New Roman" panose="02020603050405020304" pitchFamily="18" charset="0"/>
                <a:ea typeface="SimSun" panose="02010600030101010101" pitchFamily="2" charset="-122"/>
              </a:rPr>
              <a:t>2010, </a:t>
            </a:r>
            <a:r>
              <a:rPr lang="en-US" sz="2800" dirty="0">
                <a:latin typeface="Times New Roman" panose="02020603050405020304" pitchFamily="18" charset="0"/>
                <a:ea typeface="SimSun" panose="02010600030101010101" pitchFamily="2" charset="-122"/>
              </a:rPr>
              <a:t>M.S</a:t>
            </a:r>
            <a:r>
              <a:rPr lang="en-US" sz="2800" dirty="0" smtClean="0">
                <a:latin typeface="Times New Roman" panose="02020603050405020304" pitchFamily="18" charset="0"/>
                <a:ea typeface="SimSun" panose="02010600030101010101" pitchFamily="2" charset="-122"/>
              </a:rPr>
              <a:t>. in </a:t>
            </a:r>
            <a:r>
              <a:rPr lang="en-US" sz="2800" dirty="0">
                <a:latin typeface="Times New Roman" panose="02020603050405020304" pitchFamily="18" charset="0"/>
                <a:ea typeface="SimSun" panose="02010600030101010101" pitchFamily="2" charset="-122"/>
              </a:rPr>
              <a:t>Material Physics.</a:t>
            </a:r>
          </a:p>
          <a:p>
            <a:endParaRPr lang="en-US" sz="2800" dirty="0">
              <a:ea typeface="SimSun" panose="02010600030101010101" pitchFamily="2" charset="-122"/>
            </a:endParaRPr>
          </a:p>
          <a:p>
            <a:r>
              <a:rPr lang="en-US" sz="2800" dirty="0" smtClean="0">
                <a:latin typeface="Times New Roman" panose="02020603050405020304" pitchFamily="18" charset="0"/>
                <a:ea typeface="SimSun" panose="02010600030101010101" pitchFamily="2" charset="-122"/>
              </a:rPr>
              <a:t>2016, </a:t>
            </a:r>
            <a:r>
              <a:rPr lang="en-US" sz="2800" dirty="0">
                <a:latin typeface="Times New Roman" panose="02020603050405020304" pitchFamily="18" charset="0"/>
                <a:ea typeface="SimSun" panose="02010600030101010101" pitchFamily="2" charset="-122"/>
              </a:rPr>
              <a:t>Ph.D. in Electrical &amp; Computer Engineering.</a:t>
            </a:r>
          </a:p>
          <a:p>
            <a:endParaRPr lang="en-US" dirty="0">
              <a:latin typeface="Times New Roman" panose="02020603050405020304" pitchFamily="18" charset="0"/>
              <a:ea typeface="SimSun" panose="02010600030101010101" pitchFamily="2" charset="-122"/>
            </a:endParaRPr>
          </a:p>
          <a:p>
            <a:r>
              <a:rPr lang="en-US" sz="2800" dirty="0" smtClean="0">
                <a:latin typeface="Times" pitchFamily="2" charset="0"/>
              </a:rPr>
              <a:t>2017 Data Analyst at </a:t>
            </a:r>
            <a:r>
              <a:rPr lang="en-US" altLang="ja-JP" sz="2800" dirty="0">
                <a:latin typeface="Times"/>
                <a:cs typeface="Times"/>
              </a:rPr>
              <a:t>Weathernews America Inc.  </a:t>
            </a:r>
          </a:p>
          <a:p>
            <a:endParaRPr lang="en-US" sz="2800" dirty="0">
              <a:latin typeface="Times" pitchFamily="2" charset="0"/>
            </a:endParaRPr>
          </a:p>
        </p:txBody>
      </p:sp>
      <p:sp>
        <p:nvSpPr>
          <p:cNvPr id="4" name="Slide Number Placeholder 3">
            <a:extLst>
              <a:ext uri="{FF2B5EF4-FFF2-40B4-BE49-F238E27FC236}">
                <a16:creationId xmlns:a16="http://schemas.microsoft.com/office/drawing/2014/main" xmlns="" id="{7CA7B7F6-2266-9F4C-A226-5274707E0FF7}"/>
              </a:ext>
            </a:extLst>
          </p:cNvPr>
          <p:cNvSpPr>
            <a:spLocks noGrp="1"/>
          </p:cNvSpPr>
          <p:nvPr>
            <p:ph type="sldNum" sz="quarter" idx="12"/>
          </p:nvPr>
        </p:nvSpPr>
        <p:spPr/>
        <p:txBody>
          <a:bodyPr/>
          <a:lstStyle/>
          <a:p>
            <a:pPr>
              <a:defRPr/>
            </a:pPr>
            <a:fld id="{DCA52CD5-CC3B-4CDE-A470-B49921B6AD75}" type="slidenum">
              <a:rPr lang="ja-JP" altLang="en-US" smtClean="0"/>
              <a:pPr>
                <a:defRPr/>
              </a:pPr>
              <a:t>3</a:t>
            </a:fld>
            <a:endParaRPr lang="ja-JP" altLang="en-US" dirty="0"/>
          </a:p>
        </p:txBody>
      </p:sp>
      <p:pic>
        <p:nvPicPr>
          <p:cNvPr id="6" name="Picture 5">
            <a:extLst>
              <a:ext uri="{FF2B5EF4-FFF2-40B4-BE49-F238E27FC236}">
                <a16:creationId xmlns:a16="http://schemas.microsoft.com/office/drawing/2014/main" xmlns="" id="{4290DB0E-1415-7147-A29F-F9E2CB300DA3}"/>
              </a:ext>
            </a:extLst>
          </p:cNvPr>
          <p:cNvPicPr>
            <a:picLocks noChangeAspect="1"/>
          </p:cNvPicPr>
          <p:nvPr/>
        </p:nvPicPr>
        <p:blipFill>
          <a:blip r:embed="rId5"/>
          <a:stretch>
            <a:fillRect/>
          </a:stretch>
        </p:blipFill>
        <p:spPr>
          <a:xfrm>
            <a:off x="6587452" y="620688"/>
            <a:ext cx="2271416" cy="1505435"/>
          </a:xfrm>
          <a:prstGeom prst="rect">
            <a:avLst/>
          </a:prstGeom>
        </p:spPr>
      </p:pic>
      <p:pic>
        <p:nvPicPr>
          <p:cNvPr id="12" name="Picture 11">
            <a:extLst>
              <a:ext uri="{FF2B5EF4-FFF2-40B4-BE49-F238E27FC236}">
                <a16:creationId xmlns:a16="http://schemas.microsoft.com/office/drawing/2014/main" xmlns="" id="{F33106E8-7D0F-984E-83FB-EDD13134921F}"/>
              </a:ext>
            </a:extLst>
          </p:cNvPr>
          <p:cNvPicPr>
            <a:picLocks noChangeAspect="1"/>
          </p:cNvPicPr>
          <p:nvPr/>
        </p:nvPicPr>
        <p:blipFill>
          <a:blip r:embed="rId6"/>
          <a:stretch>
            <a:fillRect/>
          </a:stretch>
        </p:blipFill>
        <p:spPr>
          <a:xfrm>
            <a:off x="4308698" y="620688"/>
            <a:ext cx="2207518" cy="1775002"/>
          </a:xfrm>
          <a:prstGeom prst="rect">
            <a:avLst/>
          </a:prstGeom>
        </p:spPr>
      </p:pic>
    </p:spTree>
    <p:extLst>
      <p:ext uri="{BB962C8B-B14F-4D97-AF65-F5344CB8AC3E}">
        <p14:creationId xmlns:p14="http://schemas.microsoft.com/office/powerpoint/2010/main" val="39723231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602F63-33E1-BA4B-880B-B14EFE6A89B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46E684FA-C702-5846-8A91-50C9C18F3097}"/>
              </a:ext>
            </a:extLst>
          </p:cNvPr>
          <p:cNvSpPr>
            <a:spLocks noGrp="1"/>
          </p:cNvSpPr>
          <p:nvPr>
            <p:ph idx="1"/>
          </p:nvPr>
        </p:nvSpPr>
        <p:spPr/>
        <p:txBody>
          <a:bodyPr/>
          <a:lstStyle/>
          <a:p>
            <a:r>
              <a:rPr lang="en-US" sz="2400" dirty="0"/>
              <a:t>Introduction of myself and my company</a:t>
            </a:r>
          </a:p>
          <a:p>
            <a:r>
              <a:rPr lang="en-US" sz="2400" dirty="0"/>
              <a:t>A</a:t>
            </a:r>
            <a:r>
              <a:rPr lang="en-US" sz="2400" dirty="0" smtClean="0"/>
              <a:t>wareness and critical thinking</a:t>
            </a:r>
          </a:p>
          <a:p>
            <a:r>
              <a:rPr lang="en-US" sz="2400" dirty="0"/>
              <a:t>O</a:t>
            </a:r>
            <a:r>
              <a:rPr lang="en-US" sz="2400" dirty="0" smtClean="0"/>
              <a:t>pen dataset: Satellite, GFS, </a:t>
            </a:r>
            <a:r>
              <a:rPr lang="en-US" sz="2400" dirty="0" err="1" smtClean="0"/>
              <a:t>etc</a:t>
            </a:r>
            <a:endParaRPr lang="en-US" sz="2400" dirty="0" smtClean="0"/>
          </a:p>
          <a:p>
            <a:r>
              <a:rPr lang="en-US" sz="2400" dirty="0" smtClean="0"/>
              <a:t>free software tools and programming libraries</a:t>
            </a:r>
          </a:p>
          <a:p>
            <a:pPr marL="0" indent="0">
              <a:buNone/>
            </a:pPr>
            <a:r>
              <a:rPr lang="en-US" sz="2400" dirty="0" smtClean="0"/>
              <a:t>(short break)</a:t>
            </a:r>
          </a:p>
          <a:p>
            <a:r>
              <a:rPr lang="en-US" sz="2400" dirty="0" smtClean="0"/>
              <a:t>Python data analysis and machine learning</a:t>
            </a:r>
          </a:p>
          <a:p>
            <a:r>
              <a:rPr lang="en-US" sz="2400" dirty="0" smtClean="0"/>
              <a:t>Python deep learning for image recognition</a:t>
            </a:r>
          </a:p>
          <a:p>
            <a:r>
              <a:rPr lang="en-US" sz="2400" dirty="0" smtClean="0"/>
              <a:t>Matlab example for </a:t>
            </a:r>
            <a:r>
              <a:rPr lang="en-US" sz="2400" dirty="0" err="1" smtClean="0"/>
              <a:t>LandSat</a:t>
            </a:r>
            <a:endParaRPr lang="en-US" sz="2400" dirty="0" smtClean="0"/>
          </a:p>
          <a:p>
            <a:r>
              <a:rPr lang="en-US" sz="2400" b="1" dirty="0" smtClean="0"/>
              <a:t>Q&amp;A</a:t>
            </a:r>
          </a:p>
          <a:p>
            <a:endParaRPr lang="en-US" sz="2400" dirty="0"/>
          </a:p>
        </p:txBody>
      </p:sp>
      <p:sp>
        <p:nvSpPr>
          <p:cNvPr id="4" name="Slide Number Placeholder 3">
            <a:extLst>
              <a:ext uri="{FF2B5EF4-FFF2-40B4-BE49-F238E27FC236}">
                <a16:creationId xmlns:a16="http://schemas.microsoft.com/office/drawing/2014/main" xmlns="" id="{EA33FC07-7D34-9346-BD3B-2DD7E8C94AD2}"/>
              </a:ext>
            </a:extLst>
          </p:cNvPr>
          <p:cNvSpPr>
            <a:spLocks noGrp="1"/>
          </p:cNvSpPr>
          <p:nvPr>
            <p:ph type="sldNum" sz="quarter" idx="12"/>
          </p:nvPr>
        </p:nvSpPr>
        <p:spPr/>
        <p:txBody>
          <a:bodyPr/>
          <a:lstStyle/>
          <a:p>
            <a:pPr>
              <a:defRPr/>
            </a:pPr>
            <a:fld id="{DCA52CD5-CC3B-4CDE-A470-B49921B6AD75}" type="slidenum">
              <a:rPr lang="ja-JP" altLang="en-US" smtClean="0"/>
              <a:pPr>
                <a:defRPr/>
              </a:pPr>
              <a:t>30</a:t>
            </a:fld>
            <a:endParaRPr lang="ja-JP" altLang="en-US" dirty="0"/>
          </a:p>
        </p:txBody>
      </p:sp>
      <p:sp>
        <p:nvSpPr>
          <p:cNvPr id="5" name="Cloud 4"/>
          <p:cNvSpPr/>
          <p:nvPr/>
        </p:nvSpPr>
        <p:spPr>
          <a:xfrm>
            <a:off x="827584" y="4797152"/>
            <a:ext cx="7056784" cy="194421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feel free to </a:t>
            </a:r>
            <a:r>
              <a:rPr lang="en-US" b="1" dirty="0" smtClean="0"/>
              <a:t>ask any question at any time</a:t>
            </a:r>
            <a:r>
              <a:rPr lang="en-US" dirty="0" smtClean="0"/>
              <a:t>. The best way to learn is interacting with new things</a:t>
            </a:r>
            <a:endParaRPr lang="en-US" dirty="0"/>
          </a:p>
        </p:txBody>
      </p:sp>
    </p:spTree>
    <p:extLst>
      <p:ext uri="{BB962C8B-B14F-4D97-AF65-F5344CB8AC3E}">
        <p14:creationId xmlns:p14="http://schemas.microsoft.com/office/powerpoint/2010/main" val="3114142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EE592-14C9-D84E-BFD7-A805779705E8}"/>
              </a:ext>
            </a:extLst>
          </p:cNvPr>
          <p:cNvSpPr>
            <a:spLocks noGrp="1"/>
          </p:cNvSpPr>
          <p:nvPr>
            <p:ph type="title"/>
          </p:nvPr>
        </p:nvSpPr>
        <p:spPr/>
        <p:txBody>
          <a:bodyPr/>
          <a:lstStyle/>
          <a:p>
            <a:r>
              <a:rPr lang="en-US" dirty="0" smtClean="0"/>
              <a:t>Introduction</a:t>
            </a:r>
            <a:endParaRPr lang="en-US" dirty="0"/>
          </a:p>
        </p:txBody>
      </p:sp>
      <p:sp>
        <p:nvSpPr>
          <p:cNvPr id="3" name="Content Placeholder 2">
            <a:extLst>
              <a:ext uri="{FF2B5EF4-FFF2-40B4-BE49-F238E27FC236}">
                <a16:creationId xmlns:a16="http://schemas.microsoft.com/office/drawing/2014/main" xmlns="" id="{989E9423-0155-834B-83CD-B48B03083B5E}"/>
              </a:ext>
            </a:extLst>
          </p:cNvPr>
          <p:cNvSpPr>
            <a:spLocks noGrp="1"/>
          </p:cNvSpPr>
          <p:nvPr>
            <p:ph idx="1"/>
          </p:nvPr>
        </p:nvSpPr>
        <p:spPr/>
        <p:txBody>
          <a:bodyPr/>
          <a:lstStyle/>
          <a:p>
            <a:pPr marL="0" indent="0" algn="ctr">
              <a:buNone/>
            </a:pPr>
            <a:r>
              <a:rPr lang="en-US" dirty="0">
                <a:latin typeface="Times" pitchFamily="2" charset="0"/>
              </a:rPr>
              <a:t>Research on mid-infrared lasers</a:t>
            </a:r>
          </a:p>
          <a:p>
            <a:r>
              <a:rPr lang="en-US" sz="2800" dirty="0" err="1">
                <a:latin typeface="Times" pitchFamily="2" charset="0"/>
              </a:rPr>
              <a:t>Interband</a:t>
            </a:r>
            <a:r>
              <a:rPr lang="en-US" sz="2800" dirty="0">
                <a:latin typeface="Times" pitchFamily="2" charset="0"/>
              </a:rPr>
              <a:t> cascade laser, picked by NASA to detect atmosphere of Mars.</a:t>
            </a:r>
          </a:p>
          <a:p>
            <a:endParaRPr lang="en-US" sz="2800" dirty="0">
              <a:latin typeface="Times" pitchFamily="2" charset="0"/>
            </a:endParaRPr>
          </a:p>
          <a:p>
            <a:endParaRPr lang="en-US" sz="2800" dirty="0">
              <a:latin typeface="Times" pitchFamily="2" charset="0"/>
            </a:endParaRPr>
          </a:p>
          <a:p>
            <a:endParaRPr lang="en-US" sz="2800" dirty="0">
              <a:latin typeface="Times" pitchFamily="2" charset="0"/>
            </a:endParaRPr>
          </a:p>
          <a:p>
            <a:pPr marL="0" indent="0">
              <a:buNone/>
            </a:pPr>
            <a:endParaRPr lang="en-US" sz="2800" dirty="0">
              <a:latin typeface="Times" pitchFamily="2" charset="0"/>
            </a:endParaRPr>
          </a:p>
          <a:p>
            <a:r>
              <a:rPr lang="en-US" sz="2800" dirty="0">
                <a:latin typeface="Times" pitchFamily="2" charset="0"/>
              </a:rPr>
              <a:t>Special wavelengths (3 - 11 micron), highly sensitive to gas molecular (e.g. methane), ppb (1 per billion).</a:t>
            </a:r>
          </a:p>
          <a:p>
            <a:r>
              <a:rPr lang="en-US" sz="2800" dirty="0">
                <a:latin typeface="Times" pitchFamily="2" charset="0"/>
              </a:rPr>
              <a:t>Highly energy efficient! 1/10 of competitor. Using </a:t>
            </a:r>
            <a:r>
              <a:rPr lang="en-US" sz="2800" dirty="0" err="1"/>
              <a:t>iphone</a:t>
            </a:r>
            <a:r>
              <a:rPr lang="en-US" sz="2800" dirty="0"/>
              <a:t> 6 battery (10.5 </a:t>
            </a:r>
            <a:r>
              <a:rPr lang="en-US" sz="2800" dirty="0" err="1"/>
              <a:t>Wh</a:t>
            </a:r>
            <a:r>
              <a:rPr lang="en-US" sz="2800" dirty="0"/>
              <a:t>) can work ~50 hours.</a:t>
            </a:r>
          </a:p>
          <a:p>
            <a:endParaRPr lang="en-US" dirty="0"/>
          </a:p>
        </p:txBody>
      </p:sp>
      <p:sp>
        <p:nvSpPr>
          <p:cNvPr id="4" name="Slide Number Placeholder 3">
            <a:extLst>
              <a:ext uri="{FF2B5EF4-FFF2-40B4-BE49-F238E27FC236}">
                <a16:creationId xmlns:a16="http://schemas.microsoft.com/office/drawing/2014/main" xmlns="" id="{D0D3AA69-429F-EF40-825B-3E4BCCB6D407}"/>
              </a:ext>
            </a:extLst>
          </p:cNvPr>
          <p:cNvSpPr>
            <a:spLocks noGrp="1"/>
          </p:cNvSpPr>
          <p:nvPr>
            <p:ph type="sldNum" sz="quarter" idx="12"/>
          </p:nvPr>
        </p:nvSpPr>
        <p:spPr/>
        <p:txBody>
          <a:bodyPr/>
          <a:lstStyle/>
          <a:p>
            <a:pPr>
              <a:defRPr/>
            </a:pPr>
            <a:fld id="{DCA52CD5-CC3B-4CDE-A470-B49921B6AD75}" type="slidenum">
              <a:rPr lang="ja-JP" altLang="en-US" smtClean="0"/>
              <a:pPr>
                <a:defRPr/>
              </a:pPr>
              <a:t>4</a:t>
            </a:fld>
            <a:endParaRPr lang="ja-JP" altLang="en-US" dirty="0"/>
          </a:p>
        </p:txBody>
      </p:sp>
      <p:pic>
        <p:nvPicPr>
          <p:cNvPr id="5" name="Picture 4">
            <a:extLst>
              <a:ext uri="{FF2B5EF4-FFF2-40B4-BE49-F238E27FC236}">
                <a16:creationId xmlns:a16="http://schemas.microsoft.com/office/drawing/2014/main" xmlns="" id="{2015C332-32DA-D949-825C-79CE4E45C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346" y="1844824"/>
            <a:ext cx="3454400" cy="2590800"/>
          </a:xfrm>
          <a:prstGeom prst="rect">
            <a:avLst/>
          </a:prstGeom>
        </p:spPr>
      </p:pic>
      <p:pic>
        <p:nvPicPr>
          <p:cNvPr id="6" name="Content Placeholder 3">
            <a:extLst>
              <a:ext uri="{FF2B5EF4-FFF2-40B4-BE49-F238E27FC236}">
                <a16:creationId xmlns:a16="http://schemas.microsoft.com/office/drawing/2014/main" xmlns="" id="{207E5AEA-CB22-1448-9F62-A1C814232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1045" y="2348880"/>
            <a:ext cx="3323456" cy="1812035"/>
          </a:xfrm>
          <a:prstGeom prst="rect">
            <a:avLst/>
          </a:prstGeom>
          <a:noFill/>
          <a:ln w="9525">
            <a:noFill/>
            <a:miter lim="800000"/>
            <a:headEnd/>
            <a:tailEnd/>
          </a:ln>
        </p:spPr>
      </p:pic>
    </p:spTree>
    <p:extLst>
      <p:ext uri="{BB962C8B-B14F-4D97-AF65-F5344CB8AC3E}">
        <p14:creationId xmlns:p14="http://schemas.microsoft.com/office/powerpoint/2010/main" val="28988164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31" y="457200"/>
            <a:ext cx="4369122" cy="39624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914" y="0"/>
            <a:ext cx="4857086" cy="6218695"/>
          </a:xfrm>
          <a:prstGeom prst="rect">
            <a:avLst/>
          </a:prstGeom>
        </p:spPr>
      </p:pic>
      <p:sp>
        <p:nvSpPr>
          <p:cNvPr id="6" name="Rectangle 5"/>
          <p:cNvSpPr/>
          <p:nvPr/>
        </p:nvSpPr>
        <p:spPr>
          <a:xfrm>
            <a:off x="6064696" y="4077072"/>
            <a:ext cx="29718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 y="6404807"/>
            <a:ext cx="5638800" cy="338554"/>
          </a:xfrm>
          <a:prstGeom prst="rect">
            <a:avLst/>
          </a:prstGeom>
        </p:spPr>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http://mars.nasa.gov/msl/mission/science/results/</a:t>
            </a:r>
          </a:p>
        </p:txBody>
      </p:sp>
    </p:spTree>
    <p:extLst>
      <p:ext uri="{BB962C8B-B14F-4D97-AF65-F5344CB8AC3E}">
        <p14:creationId xmlns:p14="http://schemas.microsoft.com/office/powerpoint/2010/main" val="3101351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yeongchang-ct-0902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2924944"/>
            <a:ext cx="2441984" cy="1627989"/>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251520" y="836613"/>
            <a:ext cx="8784976" cy="5472112"/>
          </a:xfrm>
        </p:spPr>
        <p:txBody>
          <a:bodyPr/>
          <a:lstStyle/>
          <a:p>
            <a:pPr marL="0" indent="0" algn="ctr">
              <a:buNone/>
            </a:pPr>
            <a:r>
              <a:rPr lang="en-US" dirty="0" smtClean="0"/>
              <a:t>About Weathernews</a:t>
            </a:r>
          </a:p>
          <a:p>
            <a:pPr>
              <a:buFont typeface="Arial"/>
              <a:buChar char="•"/>
            </a:pPr>
            <a:r>
              <a:rPr lang="en-US" sz="2800" dirty="0"/>
              <a:t>headquarter in Chiba, </a:t>
            </a:r>
            <a:r>
              <a:rPr lang="en-US" sz="2800" dirty="0" smtClean="0"/>
              <a:t>Japan</a:t>
            </a:r>
          </a:p>
          <a:p>
            <a:pPr>
              <a:buFont typeface="Arial"/>
              <a:buChar char="•"/>
            </a:pPr>
            <a:r>
              <a:rPr lang="en-US" sz="2800" dirty="0" smtClean="0"/>
              <a:t>founded in 1986 by </a:t>
            </a:r>
            <a:r>
              <a:rPr lang="en-US" sz="2800" dirty="0" err="1" smtClean="0"/>
              <a:t>Ishibashi</a:t>
            </a:r>
            <a:r>
              <a:rPr lang="en-US" sz="2800" dirty="0"/>
              <a:t> </a:t>
            </a:r>
            <a:r>
              <a:rPr lang="en-US" sz="2800" dirty="0" smtClean="0"/>
              <a:t>to protect mariners</a:t>
            </a:r>
          </a:p>
          <a:p>
            <a:pPr>
              <a:buFont typeface="Arial"/>
              <a:buChar char="•"/>
            </a:pPr>
            <a:r>
              <a:rPr lang="en-US" sz="2800" dirty="0" smtClean="0"/>
              <a:t>&gt;700 employees, largest company in meteorology business</a:t>
            </a:r>
          </a:p>
          <a:p>
            <a:pPr>
              <a:buFont typeface="Arial"/>
              <a:buChar char="•"/>
            </a:pPr>
            <a:r>
              <a:rPr lang="en-US" sz="2800" dirty="0"/>
              <a:t>2018 Winter Olympics </a:t>
            </a:r>
            <a:endParaRPr lang="en-US" sz="2800" dirty="0" smtClean="0"/>
          </a:p>
          <a:p>
            <a:pPr>
              <a:buFont typeface="Arial"/>
              <a:buChar char="•"/>
            </a:pPr>
            <a:r>
              <a:rPr lang="en-US" sz="2800" dirty="0" smtClean="0"/>
              <a:t>tailored weather predictions and voyage planning</a:t>
            </a:r>
          </a:p>
          <a:p>
            <a:pPr>
              <a:buFont typeface="Arial"/>
              <a:buChar char="•"/>
            </a:pPr>
            <a:r>
              <a:rPr lang="en-US" sz="2800" dirty="0" smtClean="0"/>
              <a:t>enterprise level service </a:t>
            </a:r>
            <a:r>
              <a:rPr lang="en-US" altLang="zh-CN" sz="2800" dirty="0" smtClean="0"/>
              <a:t>+</a:t>
            </a:r>
            <a:r>
              <a:rPr lang="en-US" sz="2800" dirty="0" smtClean="0"/>
              <a:t> customer level app</a:t>
            </a:r>
            <a:r>
              <a:rPr lang="zh-CN" altLang="en-US" sz="2800" dirty="0" smtClean="0"/>
              <a:t> </a:t>
            </a:r>
            <a:r>
              <a:rPr lang="en-US" altLang="zh-CN" sz="2800" dirty="0" smtClean="0"/>
              <a:t>(only Japan)</a:t>
            </a:r>
            <a:endParaRPr lang="en-US" sz="2800" dirty="0" smtClean="0"/>
          </a:p>
          <a:p>
            <a:pPr>
              <a:buFont typeface="Arial"/>
              <a:buChar char="•"/>
            </a:pPr>
            <a:r>
              <a:rPr lang="en-US" sz="2800" dirty="0" smtClean="0"/>
              <a:t>collaborate with Chinese app Moji(墨迹）</a:t>
            </a:r>
          </a:p>
          <a:p>
            <a:pPr>
              <a:buFont typeface="Arial"/>
              <a:buChar char="•"/>
            </a:pPr>
            <a:r>
              <a:rPr lang="en-US" sz="2800" dirty="0" smtClean="0"/>
              <a:t>provide aviation forecasting to many airports in China</a:t>
            </a:r>
          </a:p>
          <a:p>
            <a:pPr>
              <a:buFont typeface="Arial"/>
              <a:buChar char="•"/>
            </a:pPr>
            <a:r>
              <a:rPr lang="en-US" sz="2800" dirty="0" smtClean="0"/>
              <a:t>still expanding business globally</a:t>
            </a:r>
            <a:endParaRPr lang="en-US" sz="2800"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6</a:t>
            </a:fld>
            <a:endParaRPr lang="ja-JP" altLang="en-US" dirty="0"/>
          </a:p>
        </p:txBody>
      </p:sp>
    </p:spTree>
    <p:extLst>
      <p:ext uri="{BB962C8B-B14F-4D97-AF65-F5344CB8AC3E}">
        <p14:creationId xmlns:p14="http://schemas.microsoft.com/office/powerpoint/2010/main" val="21297596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y everythin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2924944"/>
            <a:ext cx="3839827" cy="1944216"/>
          </a:xfrm>
          <a:prstGeom prst="rect">
            <a:avLst/>
          </a:prstGeom>
        </p:spPr>
      </p:pic>
      <p:sp>
        <p:nvSpPr>
          <p:cNvPr id="2" name="Title 1"/>
          <p:cNvSpPr>
            <a:spLocks noGrp="1"/>
          </p:cNvSpPr>
          <p:nvPr>
            <p:ph type="title"/>
          </p:nvPr>
        </p:nvSpPr>
        <p:spPr/>
        <p:txBody>
          <a:bodyPr/>
          <a:lstStyle/>
          <a:p>
            <a:r>
              <a:rPr lang="en-US" dirty="0"/>
              <a:t>Awareness and critical </a:t>
            </a:r>
            <a:r>
              <a:rPr lang="en-US" dirty="0" smtClean="0"/>
              <a:t>thinking</a:t>
            </a:r>
            <a:endParaRPr lang="en-US" dirty="0"/>
          </a:p>
        </p:txBody>
      </p:sp>
      <p:sp>
        <p:nvSpPr>
          <p:cNvPr id="3" name="Content Placeholder 2"/>
          <p:cNvSpPr>
            <a:spLocks noGrp="1"/>
          </p:cNvSpPr>
          <p:nvPr>
            <p:ph idx="1"/>
          </p:nvPr>
        </p:nvSpPr>
        <p:spPr>
          <a:xfrm>
            <a:off x="251520" y="692696"/>
            <a:ext cx="8640960" cy="5616029"/>
          </a:xfrm>
        </p:spPr>
        <p:txBody>
          <a:bodyPr/>
          <a:lstStyle/>
          <a:p>
            <a:pPr marL="0" indent="0">
              <a:buNone/>
            </a:pPr>
            <a:r>
              <a:rPr lang="en-US" dirty="0" smtClean="0"/>
              <a:t>What do you expect to learn in a </a:t>
            </a:r>
            <a:r>
              <a:rPr lang="en-US" dirty="0" smtClean="0"/>
              <a:t>lecture/workshop:</a:t>
            </a:r>
            <a:endParaRPr lang="en-US" dirty="0" smtClean="0"/>
          </a:p>
          <a:p>
            <a:r>
              <a:rPr lang="en-US" dirty="0" smtClean="0"/>
              <a:t>what exists </a:t>
            </a:r>
          </a:p>
          <a:p>
            <a:r>
              <a:rPr lang="en-US" dirty="0" smtClean="0"/>
              <a:t>where to find resources</a:t>
            </a:r>
          </a:p>
          <a:p>
            <a:r>
              <a:rPr lang="en-US" dirty="0" smtClean="0"/>
              <a:t>basics to get you started</a:t>
            </a:r>
          </a:p>
          <a:p>
            <a:pPr marL="0" indent="0">
              <a:buNone/>
            </a:pPr>
            <a:endParaRPr lang="en-US" dirty="0" smtClean="0"/>
          </a:p>
          <a:p>
            <a:pPr marL="0" indent="0">
              <a:buNone/>
            </a:pPr>
            <a:endParaRPr lang="en-US" dirty="0" smtClean="0"/>
          </a:p>
          <a:p>
            <a:pPr marL="0" indent="0">
              <a:buNone/>
            </a:pPr>
            <a:endParaRPr lang="en-US" dirty="0" smtClean="0"/>
          </a:p>
          <a:p>
            <a:r>
              <a:rPr lang="en-US" dirty="0" smtClean="0"/>
              <a:t>A “yes, I can learn everything” mindset </a:t>
            </a:r>
          </a:p>
          <a:p>
            <a:r>
              <a:rPr lang="en-US" dirty="0" smtClean="0"/>
              <a:t>Bonus 1: “how to learn” tips</a:t>
            </a:r>
          </a:p>
          <a:p>
            <a:r>
              <a:rPr lang="en-US" dirty="0" smtClean="0"/>
              <a:t>Bonus 2: “how to think” tips</a:t>
            </a:r>
          </a:p>
          <a:p>
            <a:pPr marL="0" indent="0">
              <a:buNone/>
            </a:pPr>
            <a:endParaRPr lang="en-US" dirty="0" smtClean="0"/>
          </a:p>
          <a:p>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7</a:t>
            </a:fld>
            <a:endParaRPr lang="ja-JP" altLang="en-US" dirty="0"/>
          </a:p>
        </p:txBody>
      </p:sp>
    </p:spTree>
    <p:extLst>
      <p:ext uri="{BB962C8B-B14F-4D97-AF65-F5344CB8AC3E}">
        <p14:creationId xmlns:p14="http://schemas.microsoft.com/office/powerpoint/2010/main" val="11283344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Awareness and critical thinking</a:t>
            </a:r>
          </a:p>
        </p:txBody>
      </p:sp>
      <p:sp>
        <p:nvSpPr>
          <p:cNvPr id="3" name="Content Placeholder 2"/>
          <p:cNvSpPr>
            <a:spLocks noGrp="1"/>
          </p:cNvSpPr>
          <p:nvPr>
            <p:ph idx="1"/>
          </p:nvPr>
        </p:nvSpPr>
        <p:spPr/>
        <p:txBody>
          <a:bodyPr/>
          <a:lstStyle/>
          <a:p>
            <a:pPr marL="0" indent="0">
              <a:buNone/>
            </a:pPr>
            <a:r>
              <a:rPr lang="en-US" dirty="0"/>
              <a:t>How to learn new things</a:t>
            </a:r>
            <a:r>
              <a:rPr lang="en-US" dirty="0" smtClean="0"/>
              <a:t>:</a:t>
            </a:r>
          </a:p>
          <a:p>
            <a:pPr marL="0" indent="0">
              <a:buNone/>
            </a:pPr>
            <a:endParaRPr lang="en-US" dirty="0"/>
          </a:p>
          <a:p>
            <a:endParaRPr lang="en-US" dirty="0" smtClean="0"/>
          </a:p>
          <a:p>
            <a:pPr marL="0" indent="0">
              <a:buNone/>
            </a:pPr>
            <a:endParaRPr lang="en-US" dirty="0" smtClean="0"/>
          </a:p>
          <a:p>
            <a:endParaRPr lang="en-US" dirty="0"/>
          </a:p>
          <a:p>
            <a:endParaRPr lang="en-US" dirty="0" smtClean="0"/>
          </a:p>
          <a:p>
            <a:r>
              <a:rPr lang="en-US" dirty="0" smtClean="0"/>
              <a:t>break a whole chunk into small pieces</a:t>
            </a:r>
            <a:endParaRPr lang="en-US" dirty="0"/>
          </a:p>
          <a:p>
            <a:r>
              <a:rPr lang="en-US" dirty="0" smtClean="0"/>
              <a:t>10,000 </a:t>
            </a:r>
            <a:r>
              <a:rPr lang="en-US" dirty="0"/>
              <a:t>hours rule</a:t>
            </a:r>
          </a:p>
          <a:p>
            <a:pPr lvl="1"/>
            <a:r>
              <a:rPr lang="en-US" dirty="0" smtClean="0"/>
              <a:t>timely, expert feedback </a:t>
            </a:r>
            <a:r>
              <a:rPr lang="en-US" dirty="0"/>
              <a:t>(classroom </a:t>
            </a:r>
            <a:r>
              <a:rPr lang="en-US" dirty="0" smtClean="0"/>
              <a:t>beats </a:t>
            </a:r>
            <a:r>
              <a:rPr lang="en-US" dirty="0"/>
              <a:t>online </a:t>
            </a:r>
            <a:r>
              <a:rPr lang="en-US" dirty="0" smtClean="0"/>
              <a:t>)</a:t>
            </a:r>
          </a:p>
          <a:p>
            <a:pPr lvl="1"/>
            <a:r>
              <a:rPr lang="en-US" dirty="0" smtClean="0"/>
              <a:t>ignite your curiosity/potential</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8</a:t>
            </a:fld>
            <a:endParaRPr lang="ja-JP" altLang="en-US" dirty="0"/>
          </a:p>
        </p:txBody>
      </p:sp>
      <p:pic>
        <p:nvPicPr>
          <p:cNvPr id="5" name="Picture 4" descr="Screen Shot 2018-05-21 at 5.5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381486"/>
            <a:ext cx="6192688" cy="875437"/>
          </a:xfrm>
          <a:prstGeom prst="rect">
            <a:avLst/>
          </a:prstGeom>
        </p:spPr>
      </p:pic>
      <p:pic>
        <p:nvPicPr>
          <p:cNvPr id="6" name="Picture 5" descr="Screen Shot 2018-05-21 at 6.36.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132856"/>
            <a:ext cx="7200800" cy="2201387"/>
          </a:xfrm>
          <a:prstGeom prst="rect">
            <a:avLst/>
          </a:prstGeom>
        </p:spPr>
      </p:pic>
    </p:spTree>
    <p:extLst>
      <p:ext uri="{BB962C8B-B14F-4D97-AF65-F5344CB8AC3E}">
        <p14:creationId xmlns:p14="http://schemas.microsoft.com/office/powerpoint/2010/main" val="25436786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Awareness and critical thinking</a:t>
            </a:r>
          </a:p>
        </p:txBody>
      </p:sp>
      <p:sp>
        <p:nvSpPr>
          <p:cNvPr id="3" name="Content Placeholder 2"/>
          <p:cNvSpPr>
            <a:spLocks noGrp="1"/>
          </p:cNvSpPr>
          <p:nvPr>
            <p:ph idx="1"/>
          </p:nvPr>
        </p:nvSpPr>
        <p:spPr>
          <a:xfrm>
            <a:off x="323528" y="908720"/>
            <a:ext cx="8435280" cy="576064"/>
          </a:xfrm>
        </p:spPr>
        <p:txBody>
          <a:bodyPr/>
          <a:lstStyle/>
          <a:p>
            <a:pPr marL="0" indent="0">
              <a:buNone/>
            </a:pPr>
            <a:r>
              <a:rPr lang="en-US" sz="2400" dirty="0"/>
              <a:t>10 steps to learn anything quickly</a:t>
            </a:r>
            <a:r>
              <a:rPr lang="en-US" sz="2400" dirty="0" smtClean="0"/>
              <a:t>：</a:t>
            </a:r>
            <a:r>
              <a:rPr lang="en-US" sz="2400" dirty="0" smtClean="0">
                <a:hlinkClick r:id="rId3"/>
              </a:rPr>
              <a:t>(http://simpleprogrammer.com</a:t>
            </a:r>
            <a:r>
              <a:rPr lang="en-US" sz="2400"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DCA52CD5-CC3B-4CDE-A470-B49921B6AD75}" type="slidenum">
              <a:rPr lang="ja-JP" altLang="en-US" smtClean="0"/>
              <a:pPr>
                <a:defRPr/>
              </a:pPr>
              <a:t>9</a:t>
            </a:fld>
            <a:endParaRPr lang="ja-JP" altLang="en-US" dirty="0"/>
          </a:p>
        </p:txBody>
      </p:sp>
      <p:pic>
        <p:nvPicPr>
          <p:cNvPr id="5" name="Picture 4"/>
          <p:cNvPicPr>
            <a:picLocks noChangeAspect="1"/>
          </p:cNvPicPr>
          <p:nvPr/>
        </p:nvPicPr>
        <p:blipFill>
          <a:blip r:embed="rId4"/>
          <a:stretch>
            <a:fillRect/>
          </a:stretch>
        </p:blipFill>
        <p:spPr>
          <a:xfrm>
            <a:off x="611560" y="1916832"/>
            <a:ext cx="5904656" cy="4386598"/>
          </a:xfrm>
          <a:prstGeom prst="rect">
            <a:avLst/>
          </a:prstGeom>
        </p:spPr>
      </p:pic>
      <p:sp>
        <p:nvSpPr>
          <p:cNvPr id="6" name="TextBox 5"/>
          <p:cNvSpPr txBox="1"/>
          <p:nvPr/>
        </p:nvSpPr>
        <p:spPr>
          <a:xfrm>
            <a:off x="6228184" y="3573016"/>
            <a:ext cx="2631099" cy="830997"/>
          </a:xfrm>
          <a:prstGeom prst="rect">
            <a:avLst/>
          </a:prstGeom>
          <a:noFill/>
        </p:spPr>
        <p:txBody>
          <a:bodyPr wrap="none" rtlCol="0">
            <a:spAutoFit/>
          </a:bodyPr>
          <a:lstStyle/>
          <a:p>
            <a:r>
              <a:rPr lang="en-US" dirty="0" smtClean="0">
                <a:solidFill>
                  <a:schemeClr val="tx1"/>
                </a:solidFill>
              </a:rPr>
              <a:t>You and me, </a:t>
            </a:r>
          </a:p>
          <a:p>
            <a:r>
              <a:rPr lang="en-US" dirty="0" smtClean="0">
                <a:solidFill>
                  <a:schemeClr val="tx1"/>
                </a:solidFill>
              </a:rPr>
              <a:t>only 9 steps away</a:t>
            </a:r>
            <a:endParaRPr lang="en-US" dirty="0">
              <a:solidFill>
                <a:schemeClr val="tx1"/>
              </a:solidFill>
            </a:endParaRPr>
          </a:p>
        </p:txBody>
      </p:sp>
    </p:spTree>
    <p:extLst>
      <p:ext uri="{BB962C8B-B14F-4D97-AF65-F5344CB8AC3E}">
        <p14:creationId xmlns:p14="http://schemas.microsoft.com/office/powerpoint/2010/main" val="418955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NI Presentation Forma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1864</Words>
  <Application>Microsoft Macintosh PowerPoint</Application>
  <PresentationFormat>On-screen Show (4:3)</PresentationFormat>
  <Paragraphs>287</Paragraphs>
  <Slides>31</Slides>
  <Notes>12</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WNI Presentation Format</vt:lpstr>
      <vt:lpstr>气象数据处理分析的软件工具介绍 Useful tools in meteorological data analysis </vt:lpstr>
      <vt:lpstr>Outline</vt:lpstr>
      <vt:lpstr>Introduction</vt:lpstr>
      <vt:lpstr>Introduction</vt:lpstr>
      <vt:lpstr>PowerPoint Presentation</vt:lpstr>
      <vt:lpstr>Introduction</vt:lpstr>
      <vt:lpstr>Awareness and critical thinking</vt:lpstr>
      <vt:lpstr>Awareness and critical thinking</vt:lpstr>
      <vt:lpstr>Awareness and critical thinking</vt:lpstr>
      <vt:lpstr>Awareness and critical thinking</vt:lpstr>
      <vt:lpstr>Open dataset： satellite</vt:lpstr>
      <vt:lpstr>Open dataset： what is a geostationary satellite?</vt:lpstr>
      <vt:lpstr>Open dataset： what is a geostationary satellite?</vt:lpstr>
      <vt:lpstr>Open dataset： geostationary satellite</vt:lpstr>
      <vt:lpstr>Open dataset: GFS</vt:lpstr>
      <vt:lpstr>Open dataset: GFS</vt:lpstr>
      <vt:lpstr>Open dataset</vt:lpstr>
      <vt:lpstr>free software tools and programming libraries</vt:lpstr>
      <vt:lpstr>free software tools and programming libraries</vt:lpstr>
      <vt:lpstr>free software tools and programming libraries</vt:lpstr>
      <vt:lpstr>free software tools and programming libraries</vt:lpstr>
      <vt:lpstr>free software tools and programming libraries</vt:lpstr>
      <vt:lpstr>free software tools and programming libraries</vt:lpstr>
      <vt:lpstr>Outline</vt:lpstr>
      <vt:lpstr>Python data analysis and machine learning</vt:lpstr>
      <vt:lpstr>Python data analysis and machine learning</vt:lpstr>
      <vt:lpstr>Python deep learning for image recognition</vt:lpstr>
      <vt:lpstr>Matlab example for LandSat</vt:lpstr>
      <vt:lpstr>Numbering of Path/Row for  LandSat</vt:lpstr>
      <vt:lpstr>Outline</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Weathernews</dc:title>
  <dc:subject>Always WITH you!</dc:subject>
  <dc:creator/>
  <cp:keywords>Weathernews</cp:keywords>
  <cp:lastModifiedBy/>
  <cp:revision>1</cp:revision>
  <dcterms:created xsi:type="dcterms:W3CDTF">2012-02-21T07:09:50Z</dcterms:created>
  <dcterms:modified xsi:type="dcterms:W3CDTF">2018-06-03T13:54:56Z</dcterms:modified>
  <cp:category>Original</cp:category>
</cp:coreProperties>
</file>